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4582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4554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26821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0340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72255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7302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0920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45945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98803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70469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0404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0477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371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7372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251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76025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430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31033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9808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0" y="-30476"/>
            <a:ext cx="9067800" cy="6889273"/>
            <a:chOff x="0" y="-30476"/>
            <a:chExt cx="9067800" cy="6889273"/>
          </a:xfrm>
        </p:grpSpPr>
        <p:cxnSp>
          <p:nvCxnSpPr>
            <p:cNvPr id="13" name="Shape 13"/>
            <p:cNvCxnSpPr/>
            <p:nvPr/>
          </p:nvCxnSpPr>
          <p:spPr>
            <a:xfrm rot="-5400000" flipH="1">
              <a:off x="-1447800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 flipH="1">
              <a:off x="-3124200" y="3276600"/>
              <a:ext cx="685800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 flipH="1">
              <a:off x="-2819400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 flipH="1">
              <a:off x="-2438400" y="3124200"/>
              <a:ext cx="6858000" cy="609599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5400000">
              <a:off x="-914400" y="3276600"/>
              <a:ext cx="685800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5400000">
              <a:off x="-1855470" y="3227070"/>
              <a:ext cx="685800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 flipH="1">
              <a:off x="-2362200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 flipH="1">
              <a:off x="-2133600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 flipH="1">
              <a:off x="10667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 flipH="1">
              <a:off x="876299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5400000">
              <a:off x="1028699" y="3238500"/>
              <a:ext cx="6858000" cy="3810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5400000">
              <a:off x="-152399" y="3429000"/>
              <a:ext cx="6858000" cy="1587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 rot="5400000">
              <a:off x="-190498" y="3238500"/>
              <a:ext cx="6858000" cy="38100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 rot="-5400000" flipH="1">
              <a:off x="380999" y="3200400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 rot="-5400000" flipH="1">
              <a:off x="-609600" y="3276600"/>
              <a:ext cx="685800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 rot="-5400000" flipH="1">
              <a:off x="685800" y="3352799"/>
              <a:ext cx="6858000" cy="152401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 flipH="1">
              <a:off x="-304800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5400000">
              <a:off x="16001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5400000">
              <a:off x="659130" y="3227070"/>
              <a:ext cx="685800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 flipH="1">
              <a:off x="-128586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 flipH="1">
              <a:off x="560069" y="3326130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 flipH="1">
              <a:off x="1523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 flipH="1">
              <a:off x="3809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 flipH="1">
              <a:off x="2743199" y="3352801"/>
              <a:ext cx="6858000" cy="152399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5400000">
              <a:off x="2705099" y="3238501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5400000">
              <a:off x="1828800" y="3276600"/>
              <a:ext cx="6857999" cy="304799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 flipH="1">
              <a:off x="1066799" y="3200402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 flipH="1">
              <a:off x="2362200" y="3352800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5400000">
              <a:off x="2646044" y="2722246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5400000">
              <a:off x="3048951" y="3277553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Shape 63"/>
            <p:cNvCxnSpPr/>
            <p:nvPr/>
          </p:nvCxnSpPr>
          <p:spPr>
            <a:xfrm rot="5400000">
              <a:off x="2895599" y="3276601"/>
              <a:ext cx="685800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Shape 64"/>
            <p:cNvCxnSpPr/>
            <p:nvPr/>
          </p:nvCxnSpPr>
          <p:spPr>
            <a:xfrm rot="5400000">
              <a:off x="2388869" y="3227071"/>
              <a:ext cx="685800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Shape 65"/>
            <p:cNvCxnSpPr/>
            <p:nvPr/>
          </p:nvCxnSpPr>
          <p:spPr>
            <a:xfrm rot="-5400000" flipH="1">
              <a:off x="2236469" y="3326131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-5400000" flipH="1">
              <a:off x="1752599" y="3352801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Shape 67"/>
            <p:cNvCxnSpPr/>
            <p:nvPr/>
          </p:nvCxnSpPr>
          <p:spPr>
            <a:xfrm rot="-5400000" flipH="1">
              <a:off x="19811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 rot="5400000">
              <a:off x="3467099" y="3314701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rot="5400000">
              <a:off x="4038599" y="3429001"/>
              <a:ext cx="6858000" cy="1587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 rot="-5400000" flipH="1">
              <a:off x="3886199" y="3200401"/>
              <a:ext cx="685800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 rot="5400000">
              <a:off x="4000500" y="3238501"/>
              <a:ext cx="685800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rot="-5400000" flipH="1">
              <a:off x="3733799" y="3352800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5400000">
              <a:off x="3619499" y="3314700"/>
              <a:ext cx="685800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-5400000" flipH="1">
              <a:off x="4751069" y="3326131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 flipH="1">
              <a:off x="4343399" y="3352801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 flipH="1">
              <a:off x="4571999" y="3352801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 flipH="1">
              <a:off x="5257799" y="3352802"/>
              <a:ext cx="685800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 rot="-5400000" flipH="1">
              <a:off x="5067299" y="3238502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5219699" y="3238502"/>
              <a:ext cx="6858000" cy="38100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5527993" y="3318196"/>
              <a:ext cx="6888479" cy="19113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 rot="5400000">
              <a:off x="4850130" y="3227072"/>
              <a:ext cx="6858000" cy="40385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 rot="-5400000" flipH="1">
              <a:off x="4751069" y="3326132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 rot="5400000">
              <a:off x="5562598" y="3429001"/>
              <a:ext cx="6858002" cy="1587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5400000">
              <a:off x="2552699" y="3390900"/>
              <a:ext cx="6858000" cy="76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 rot="-5400000" flipH="1">
              <a:off x="3047999" y="3352800"/>
              <a:ext cx="6858000" cy="15239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Shape 90"/>
            <p:cNvCxnSpPr/>
            <p:nvPr/>
          </p:nvCxnSpPr>
          <p:spPr>
            <a:xfrm rot="-5400000" flipH="1">
              <a:off x="3238499" y="3238500"/>
              <a:ext cx="6858000" cy="38100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Shape 91"/>
            <p:cNvCxnSpPr/>
            <p:nvPr/>
          </p:nvCxnSpPr>
          <p:spPr>
            <a:xfrm rot="5400000">
              <a:off x="2133599" y="3276600"/>
              <a:ext cx="6858000" cy="30479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-5400000" flipH="1">
              <a:off x="3148012" y="3252789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5400000">
              <a:off x="3771899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5400000">
              <a:off x="4229099" y="2933700"/>
              <a:ext cx="6858000" cy="990599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-5400000" flipH="1">
              <a:off x="1371599" y="3200403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0" y="1905000"/>
            <a:ext cx="4953000" cy="312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0" y="2057400"/>
            <a:ext cx="4801394" cy="2820987"/>
            <a:chOff x="0" y="2057400"/>
            <a:chExt cx="4801394" cy="2820987"/>
          </a:xfrm>
        </p:grpSpPr>
        <p:cxnSp>
          <p:nvCxnSpPr>
            <p:cNvPr id="101" name="Shape 101"/>
            <p:cNvCxnSpPr/>
            <p:nvPr/>
          </p:nvCxnSpPr>
          <p:spPr>
            <a:xfrm>
              <a:off x="0" y="2057400"/>
              <a:ext cx="4800600" cy="1587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4876800"/>
              <a:ext cx="4800600" cy="1587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5400000">
              <a:off x="3391694" y="3467099"/>
              <a:ext cx="2818605" cy="793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rgbClr val="E3A09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rgbClr val="E3A09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E3A091"/>
              </a:buClr>
              <a:buFont typeface="Arial"/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E3A091"/>
              </a:buClr>
              <a:buFont typeface="Arial"/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E3A091"/>
              </a:buClr>
              <a:buFont typeface="Arial"/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DFDFD"/>
            </a:gs>
            <a:gs pos="100000">
              <a:srgbClr val="9F9F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0" y="-30477"/>
            <a:ext cx="9067799" cy="4846320"/>
            <a:chOff x="0" y="-30476"/>
            <a:chExt cx="9067799" cy="4526277"/>
          </a:xfrm>
        </p:grpSpPr>
        <p:cxnSp>
          <p:nvCxnSpPr>
            <p:cNvPr id="114" name="Shape 114"/>
            <p:cNvCxnSpPr/>
            <p:nvPr/>
          </p:nvCxnSpPr>
          <p:spPr>
            <a:xfrm rot="-5400000" flipH="1">
              <a:off x="-27166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-5400000" flipH="1">
              <a:off x="-462164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>
              <a:off x="-309764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 rot="5400000">
              <a:off x="-2062365" y="2128111"/>
              <a:ext cx="450573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 rot="-5400000" flipH="1">
              <a:off x="-2138564" y="2128111"/>
              <a:ext cx="450573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 flipH="1">
              <a:off x="-195464" y="1785211"/>
              <a:ext cx="4505730" cy="9144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 flipH="1">
              <a:off x="-1643265" y="2013811"/>
              <a:ext cx="450573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-1528964" y="2051911"/>
              <a:ext cx="450573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 flipH="1">
              <a:off x="-957465" y="2013811"/>
              <a:ext cx="450573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 flipH="1">
              <a:off x="-1948064" y="2090011"/>
              <a:ext cx="450573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 flipH="1">
              <a:off x="-652664" y="2166210"/>
              <a:ext cx="4505730" cy="152401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 flipH="1">
              <a:off x="-164326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-555509" y="1535656"/>
              <a:ext cx="450573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34087" y="2090963"/>
              <a:ext cx="450573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261735" y="2090011"/>
              <a:ext cx="450573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-679334" y="2040481"/>
              <a:ext cx="450573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 flipH="1">
              <a:off x="-1467052" y="2066199"/>
              <a:ext cx="450573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 flipH="1">
              <a:off x="-778395" y="2139541"/>
              <a:ext cx="450573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-5400000" flipH="1">
              <a:off x="-118606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-5400000" flipH="1">
              <a:off x="-95746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-5400000" flipH="1">
              <a:off x="224293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-5400000" flipH="1">
              <a:off x="2052434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5400000">
              <a:off x="2204834" y="2051911"/>
              <a:ext cx="4505730" cy="3810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 rot="5400000">
              <a:off x="452235" y="2128111"/>
              <a:ext cx="450573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 rot="-5400000" flipH="1">
              <a:off x="376035" y="2128111"/>
              <a:ext cx="450573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 rot="5400000">
              <a:off x="1023735" y="2242138"/>
              <a:ext cx="4505730" cy="1587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 rot="-5400000" flipH="1">
              <a:off x="871335" y="2013811"/>
              <a:ext cx="4505730" cy="4572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5400000">
              <a:off x="985636" y="2051911"/>
              <a:ext cx="450573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 rot="-5400000" flipH="1">
              <a:off x="1557135" y="2013811"/>
              <a:ext cx="450573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 rot="-5400000" flipH="1">
              <a:off x="566535" y="2090011"/>
              <a:ext cx="450573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-5400000" flipH="1">
              <a:off x="1861936" y="2166210"/>
              <a:ext cx="450573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 rot="-5400000" flipH="1">
              <a:off x="87133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5400000">
              <a:off x="147435" y="2128111"/>
              <a:ext cx="450573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5400000">
              <a:off x="1959090" y="1535656"/>
              <a:ext cx="450573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5400000">
              <a:off x="2548687" y="2090963"/>
              <a:ext cx="450573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5400000">
              <a:off x="277633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5400000">
              <a:off x="1835265" y="2040481"/>
              <a:ext cx="450573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 flipH="1">
              <a:off x="1047547" y="2066199"/>
              <a:ext cx="450573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 flipH="1">
              <a:off x="1736204" y="2139541"/>
              <a:ext cx="450573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 flipH="1">
              <a:off x="132853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 flipH="1">
              <a:off x="155713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 flipH="1">
              <a:off x="3919334" y="2166211"/>
              <a:ext cx="4505730" cy="152399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 flipH="1">
              <a:off x="3271636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5400000">
              <a:off x="3881234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5400000">
              <a:off x="3004936" y="2090011"/>
              <a:ext cx="4505729" cy="304799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 flipH="1">
              <a:off x="2242935" y="2013812"/>
              <a:ext cx="450573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 flipH="1">
              <a:off x="3538336" y="2166211"/>
              <a:ext cx="450573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3822180" y="1535656"/>
              <a:ext cx="450573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4225087" y="2090964"/>
              <a:ext cx="450573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5400000">
              <a:off x="4071734" y="2090011"/>
              <a:ext cx="4505730" cy="3047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Shape 165"/>
            <p:cNvCxnSpPr/>
            <p:nvPr/>
          </p:nvCxnSpPr>
          <p:spPr>
            <a:xfrm rot="5400000">
              <a:off x="3565004" y="2040481"/>
              <a:ext cx="4505730" cy="40385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-5400000" flipH="1">
              <a:off x="3412604" y="2139541"/>
              <a:ext cx="450573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 rot="-5400000" flipH="1">
              <a:off x="2928734" y="2166211"/>
              <a:ext cx="4505730" cy="152399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-5400000" flipH="1">
              <a:off x="3081134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 rot="5400000">
              <a:off x="4643235" y="2128111"/>
              <a:ext cx="450573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-5400000" flipH="1">
              <a:off x="4643233" y="2128111"/>
              <a:ext cx="450573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 rot="5400000">
              <a:off x="5214735" y="2242139"/>
              <a:ext cx="4505730" cy="1587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-5400000" flipH="1">
              <a:off x="5062335" y="2013811"/>
              <a:ext cx="450573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 rot="5400000">
              <a:off x="5176636" y="2051911"/>
              <a:ext cx="450573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 flipH="1">
              <a:off x="5748134" y="2013812"/>
              <a:ext cx="450573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-5400000" flipH="1">
              <a:off x="490993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Shape 176"/>
            <p:cNvCxnSpPr/>
            <p:nvPr/>
          </p:nvCxnSpPr>
          <p:spPr>
            <a:xfrm rot="5400000">
              <a:off x="4795635" y="2128111"/>
              <a:ext cx="450573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Shape 177"/>
            <p:cNvCxnSpPr/>
            <p:nvPr/>
          </p:nvCxnSpPr>
          <p:spPr>
            <a:xfrm rot="-5400000" flipH="1">
              <a:off x="5390947" y="2066199"/>
              <a:ext cx="450573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 flipH="1">
              <a:off x="5927205" y="2139541"/>
              <a:ext cx="450573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Shape 179"/>
            <p:cNvCxnSpPr/>
            <p:nvPr/>
          </p:nvCxnSpPr>
          <p:spPr>
            <a:xfrm rot="-5400000" flipH="1">
              <a:off x="551953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Shape 180"/>
            <p:cNvCxnSpPr/>
            <p:nvPr/>
          </p:nvCxnSpPr>
          <p:spPr>
            <a:xfrm rot="-5400000" flipH="1">
              <a:off x="5748135" y="2166211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 rot="-5400000" flipH="1">
              <a:off x="6433935" y="2166212"/>
              <a:ext cx="4505730" cy="15239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 flipH="1">
              <a:off x="6243435" y="2051912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 rot="5400000">
              <a:off x="6395835" y="2051912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Shape 184"/>
            <p:cNvCxnSpPr/>
            <p:nvPr/>
          </p:nvCxnSpPr>
          <p:spPr>
            <a:xfrm rot="-5400000" flipH="1">
              <a:off x="6052935" y="2166211"/>
              <a:ext cx="450573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5400000">
              <a:off x="6709356" y="2136833"/>
              <a:ext cx="4525754" cy="19113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 rot="5400000">
              <a:off x="6026264" y="2040482"/>
              <a:ext cx="4505730" cy="40385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 flipH="1">
              <a:off x="5927205" y="2139542"/>
              <a:ext cx="450573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 rot="5400000">
              <a:off x="6738733" y="2242140"/>
              <a:ext cx="4505732" cy="1587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5400000">
              <a:off x="3728834" y="2204311"/>
              <a:ext cx="4505730" cy="76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 rot="-5400000" flipH="1">
              <a:off x="4224134" y="2166211"/>
              <a:ext cx="4505730" cy="15239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-5400000" flipH="1">
              <a:off x="4414634" y="2051911"/>
              <a:ext cx="4505730" cy="38100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 rot="5400000">
              <a:off x="3309734" y="2090011"/>
              <a:ext cx="4505730" cy="304799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 flipH="1">
              <a:off x="4324148" y="2066199"/>
              <a:ext cx="450573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 rot="5400000">
              <a:off x="4948035" y="2051911"/>
              <a:ext cx="450573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 rot="5400000">
              <a:off x="5405235" y="1747112"/>
              <a:ext cx="4505730" cy="990599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 rot="-5400000" flipH="1">
              <a:off x="2547735" y="2013813"/>
              <a:ext cx="450573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/>
          <p:nvPr/>
        </p:nvSpPr>
        <p:spPr>
          <a:xfrm>
            <a:off x="0" y="4311167"/>
            <a:ext cx="9144000" cy="1904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0" y="4387367"/>
            <a:ext cx="914400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0" y="6138380"/>
            <a:ext cx="914400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5621364"/>
            <a:ext cx="8305799" cy="41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3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6" name="Shape 236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152400" y="32735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pic" idx="2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dk2"/>
          </a:solidFill>
          <a:ln w="889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Shape 247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2400" y="32766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A3C6"/>
            </a:gs>
            <a:gs pos="100000">
              <a:srgbClr val="2E386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49352" y="137159"/>
            <a:ext cx="8869679" cy="658368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Char char="•"/>
              <a:defRPr/>
            </a:lvl1pPr>
            <a:lvl2pPr marL="548640" marR="0" indent="-66040" algn="l" rtl="0">
              <a:spcBef>
                <a:spcPts val="400"/>
              </a:spcBef>
              <a:buClr>
                <a:srgbClr val="E3A091"/>
              </a:buClr>
              <a:buFont typeface="Arial"/>
              <a:buChar char="•"/>
              <a:defRPr/>
            </a:lvl2pPr>
            <a:lvl3pPr marL="914400" marR="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marR="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marR="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marR="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>
          <a:xfrm>
            <a:off x="228600" y="1752600"/>
            <a:ext cx="45720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 2 – Origins of American Government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Mr. </a:t>
            </a:r>
            <a:r>
              <a:rPr lang="en-US" sz="2200">
                <a:solidFill>
                  <a:srgbClr val="FFFFFF"/>
                </a:solidFill>
              </a:rPr>
              <a:t>Widder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New England Confederation</a:t>
            </a:r>
          </a:p>
          <a:p>
            <a:pPr marL="0" marR="0" lvl="0" indent="0" algn="l" rtl="0">
              <a:spcBef>
                <a:spcPts val="52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League of friendship between CT, MA</a:t>
            </a:r>
          </a:p>
          <a:p>
            <a:pPr marL="274320" marR="0" lvl="0" indent="-274320" algn="l" rtl="0">
              <a:spcBef>
                <a:spcPts val="52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Albany Plan of Union</a:t>
            </a:r>
          </a:p>
          <a:p>
            <a:pPr marL="0" marR="0" lvl="0" indent="0" algn="l" rtl="0">
              <a:spcBef>
                <a:spcPts val="52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Ben Franklin</a:t>
            </a:r>
          </a:p>
          <a:p>
            <a:pPr marL="0" marR="0" lvl="0" indent="0" algn="l" rtl="0">
              <a:spcBef>
                <a:spcPts val="52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All 13 colonies, annual meeting</a:t>
            </a:r>
          </a:p>
          <a:p>
            <a:pPr marL="0" marR="0" lvl="0" indent="0" algn="l" rtl="0">
              <a:spcBef>
                <a:spcPts val="52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turned down by the crown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Stamp Act (1765)</a:t>
            </a:r>
          </a:p>
          <a:p>
            <a:pPr marL="0" marR="0" lvl="0" indent="0" algn="l" rtl="0">
              <a:spcBef>
                <a:spcPts val="48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tax on legal documents, newspapers, business agreements</a:t>
            </a:r>
          </a:p>
          <a:p>
            <a:pPr marL="0" marR="0" lvl="0" indent="0" algn="l" rtl="0">
              <a:spcBef>
                <a:spcPts val="48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Inflamed colonists </a:t>
            </a:r>
          </a:p>
          <a:p>
            <a:pPr marL="0" marR="0" lvl="0" indent="0" algn="l" rtl="0">
              <a:spcBef>
                <a:spcPts val="48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- eventually repealed</a:t>
            </a:r>
          </a:p>
          <a:p>
            <a:pPr marL="0" marR="0" lvl="0" indent="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Many colonists eventually supported a boycott of British goods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Committees of Correspondence (1772)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Boston Tea Party (1773)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First Continental Congress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Parliament passed Intolerable Acts (1774), which caused MA and VA to call a meeting of all the colonies.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55 delegates (from every colony except GA) met in Philadelphia (Sept 1774)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Declaration of Rights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Second Continental Congress 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Philadelphia 1775, first shot “heard round the world” had already been fired (Lexington and Concorde). 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John Hancock – President of the Congress 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George Washington – commander in chief of the Army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Nations first national government (no constitutional base), served from July 1776 until the Articles of Confederation took effect in 1781.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Declaration of Independence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Written by Thomas Jefferson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Adopted ??? (hint: fireworks)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once signed, colonies became free, independent states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70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35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“We hold these truths to be self-evident, that all men are created equal, and they are endowed by their creator with certain unalienable rights, that among these are life, liberty, and the pursuit of happiness.”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Common Features of New States: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Popular Sovereignty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Limited Government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Civil Rights &amp; Liberties 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Separation of Powers</a:t>
            </a:r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Checks &amp; Balances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2-4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“Framers”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Washington, Madison, Randolph, Mason, Franklin, Pickney, Wilson, Hamilton, Paterson, Gerry, etc 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Men of wide knowledge and public experience, wealth, and prestige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Avg age – 42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“Assembly of Demigods”  - Jefferson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12/13 states sent delegates (all but RI)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2-4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Organization and Procedure 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Unanimously elected G Washington President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“Rule of Secrecy” 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Most of what is know from the Convention comes from Madison’s “Notes”</a:t>
            </a:r>
          </a:p>
          <a:p>
            <a:pPr marL="0" marR="0" lvl="0" indent="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2-1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were the basic ideas about government that the English colonists brought to America?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did the governments first develop in the 13 colonies?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2-1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Major Concepts of Government:</a:t>
            </a:r>
          </a:p>
          <a:p>
            <a:pPr marL="274320" marR="0" lvl="0" indent="-109855" algn="l" rtl="0">
              <a:lnSpc>
                <a:spcPct val="90000"/>
              </a:lnSpc>
              <a:spcBef>
                <a:spcPts val="518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2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Ordered Government: The English saw a need for an orderly relationship with one another.</a:t>
            </a:r>
          </a:p>
          <a:p>
            <a:pPr marL="274320" marR="0" lvl="0" indent="-109855" algn="l" rtl="0">
              <a:lnSpc>
                <a:spcPct val="90000"/>
              </a:lnSpc>
              <a:spcBef>
                <a:spcPts val="518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2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Limited Government: Government is not all powerful. Each individual has powers that the government may not take away.</a:t>
            </a:r>
          </a:p>
          <a:p>
            <a:pPr marL="274320" marR="0" lvl="0" indent="-109855" algn="l" rtl="0">
              <a:lnSpc>
                <a:spcPct val="90000"/>
              </a:lnSpc>
              <a:spcBef>
                <a:spcPts val="518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2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Representative Government: Government should serve the will of the people.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2-1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Magna Carta (1215)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group of barons forced King John to sign in 1215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They wanted protection from John’s heavy taxes 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document included rights such as trail by jury, due process of law, and protection against the seizing of property.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Established that the English monarchy was not absolute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2-1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(English) Bill of Rights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1689, William and Mary of Orange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Prohibited a standing army in peacetime, except with the consent of parliament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Required all parliamentary elections be free 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Right to a fair and speedy trail 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Protection from cruel and unusual punishment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2-1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 Colonies were separately established over a 125 year period.</a:t>
            </a: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was established by a charter — a written grant of authority from the King.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“We must hang together, or assuredly we shall hang separately.”</a:t>
            </a:r>
          </a:p>
          <a:p>
            <a:pPr marL="0" marR="0" lvl="0" indent="0" algn="l" rtl="0">
              <a:spcBef>
                <a:spcPts val="96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		- Ben Franklin</a:t>
            </a:r>
          </a:p>
          <a:p>
            <a:pPr marL="0" marR="0" lvl="0" indent="0" algn="l" rtl="0">
              <a:spcBef>
                <a:spcPts val="960"/>
              </a:spcBef>
              <a:buClr>
                <a:srgbClr val="E3A091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	   July 4, 1776</a:t>
            </a:r>
          </a:p>
          <a:p>
            <a:pPr marL="0" marR="0" lvl="0" indent="0" algn="l" rtl="0">
              <a:spcBef>
                <a:spcPts val="960"/>
              </a:spcBef>
              <a:buClr>
                <a:srgbClr val="E3A091"/>
              </a:buClr>
              <a:buFont typeface="Arial"/>
              <a:buNone/>
            </a:pPr>
            <a:endParaRPr sz="48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	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Colonies, even those controlled by the crown, get used to self government (London was 3,000 miles away).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Each legislature began to assume broad lawmaking powers</a:t>
            </a:r>
          </a:p>
          <a:p>
            <a:pPr marL="274320" marR="0" lvl="0" indent="-96520" algn="l" rtl="0">
              <a:spcBef>
                <a:spcPts val="560"/>
              </a:spcBef>
              <a:buClr>
                <a:srgbClr val="E3A09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6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By the mid 1700’s, the relationship between GB and the colonies had become Federal.</a:t>
            </a:r>
          </a:p>
          <a:p>
            <a:pPr marL="274320" marR="0" lvl="0" indent="-121920" algn="l" rtl="0">
              <a:spcBef>
                <a:spcPts val="480"/>
              </a:spcBef>
              <a:buClr>
                <a:srgbClr val="E3A09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2-2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King George III began to alter the relationship with new taxes and restrictive trading acts.</a:t>
            </a:r>
          </a:p>
          <a:p>
            <a:pPr marL="274320" marR="0" lvl="0" indent="-109220" algn="l" rtl="0">
              <a:spcBef>
                <a:spcPts val="520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rgbClr val="E3A09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“Taxation without representation”</a:t>
            </a:r>
          </a:p>
          <a:p>
            <a:pPr marL="274320" marR="0" lvl="0" indent="-109220" algn="l" rtl="0">
              <a:spcBef>
                <a:spcPts val="520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09220" algn="l" rtl="0">
              <a:spcBef>
                <a:spcPts val="520"/>
              </a:spcBef>
              <a:buClr>
                <a:srgbClr val="E3A09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623</Words>
  <Application>Microsoft Office PowerPoint</Application>
  <PresentationFormat>On-screen Show (4:3)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Thatch</vt:lpstr>
      <vt:lpstr>Ch 2 – Origins of American Government</vt:lpstr>
      <vt:lpstr>2-1</vt:lpstr>
      <vt:lpstr>2-1</vt:lpstr>
      <vt:lpstr>2-1</vt:lpstr>
      <vt:lpstr>2-1</vt:lpstr>
      <vt:lpstr>2-1</vt:lpstr>
      <vt:lpstr>2-2</vt:lpstr>
      <vt:lpstr>2-2 </vt:lpstr>
      <vt:lpstr>2-2</vt:lpstr>
      <vt:lpstr>2-2</vt:lpstr>
      <vt:lpstr>2-2</vt:lpstr>
      <vt:lpstr>2-2</vt:lpstr>
      <vt:lpstr>2-2</vt:lpstr>
      <vt:lpstr>2-2</vt:lpstr>
      <vt:lpstr>2-2</vt:lpstr>
      <vt:lpstr>2-2</vt:lpstr>
      <vt:lpstr>2-4</vt:lpstr>
      <vt:lpstr>2-4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 – Origins of American Government</dc:title>
  <dc:creator>Jordan Widder</dc:creator>
  <cp:lastModifiedBy>Jordan Widder</cp:lastModifiedBy>
  <cp:revision>2</cp:revision>
  <dcterms:modified xsi:type="dcterms:W3CDTF">2015-08-28T10:29:44Z</dcterms:modified>
</cp:coreProperties>
</file>