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  <p:sldMasterId id="2147483662" r:id="rId3"/>
  </p:sldMasterIdLst>
  <p:notesMasterIdLst>
    <p:notesMasterId r:id="rId7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</p:sldIdLst>
  <p:sldSz cx="9144000" cy="6858000" type="screen4x3"/>
  <p:notesSz cx="6858000" cy="9144000"/>
  <p:embeddedFontLst>
    <p:embeddedFont>
      <p:font typeface="Garamond" panose="02020404030301010803" pitchFamily="18" charset="0"/>
      <p:regular r:id="rId73"/>
      <p:bold r:id="rId74"/>
      <p:italic r:id="rId75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E6AE3A6-BA08-4960-B0A8-D67892D608CB}">
  <a:tblStyle styleId="{FE6AE3A6-BA08-4960-B0A8-D67892D608CB}" styleName="Table_0"/>
  <a:tblStyle styleId="{0A48F01E-8582-41B2-86DA-42C56A222D71}" styleName="Table_1"/>
  <a:tblStyle styleId="{6C2C0C13-DC0D-4D17-9D75-42EF1FE7C26A}" styleName="Table_2"/>
  <a:tblStyle styleId="{299CB361-3498-4385-8FA3-7BFAF5C532CE}" styleName="Table_3"/>
  <a:tblStyle styleId="{9457256D-25D1-4109-AB31-91292D16951D}" styleName="Table_4"/>
  <a:tblStyle styleId="{94A8F2E0-EEF7-4CF1-9213-C4D53CC196EB}" styleName="Table_5"/>
  <a:tblStyle styleId="{B1BBEEE9-90DA-4F40-B46A-7D994876FCCB}" styleName="Table_6"/>
  <a:tblStyle styleId="{412BF9E6-EE74-43F9-8129-B393A9D7C540}" styleName="Table_7"/>
  <a:tblStyle styleId="{BED6C5F8-81A8-4C89-A207-40443B9C63F3}" styleName="Table_8"/>
  <a:tblStyle styleId="{572A9CFA-8AD2-484D-ACC6-B843FE0CBC57}" styleName="Table_9"/>
  <a:tblStyle styleId="{C3A5B17E-1A3C-418E-9CA0-9E0CE2688B45}" styleName="Table_1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presProps" Target="pres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font" Target="fonts/font2.fntdata"/><Relationship Id="rId79" Type="http://schemas.openxmlformats.org/officeDocument/2006/relationships/tableStyles" Target="tableStyle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font" Target="fonts/font1.fntdata"/><Relationship Id="rId78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631272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111741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053289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484671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361575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092684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9131769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447861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405049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12358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369955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5938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444574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981683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55761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943936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933798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803457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121633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715742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195948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071158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9" name="Shape 2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85233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342418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331730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2599315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1" name="Shape 3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976030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99549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5" name="Shape 3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043521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1" name="Shape 3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964748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7" name="Shape 3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4682127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5" name="Shape 3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635487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1" name="Shape 3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5467246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7" name="Shape 3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60209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1621026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74" name="Shape 3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8478084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1" name="Shape 3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9369165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8" name="Shape 3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3519935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94" name="Shape 3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9066353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99" name="Shape 3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8682367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06" name="Shape 4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3931039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13" name="Shape 4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92320499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20" name="Shape 4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93059528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28" name="Shape 4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722828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36" name="Shape 4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24501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5078312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4" name="Shape 4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4672803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53" name="Shape 4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389975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59" name="Shape 4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8566024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69" name="Shape 4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43553264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76" name="Shape 4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77" name="Shape 477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54</a:t>
            </a:fld>
            <a:endParaRPr lang="en-US" sz="18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042610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84" name="Shape 4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3843385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90" name="Shape 4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7817460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95" name="Shape 4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6662259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02" name="Shape 5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0787131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12" name="Shape 5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54736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9555464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hape 5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23" name="Shape 5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5057388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32" name="Shape 5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99825189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Shape 5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39" name="Shape 5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94540523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Shape 5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47" name="Shape 5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4647946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56" name="Shape 5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047051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Shape 5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63" name="Shape 5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7186119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Shape 5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71" name="Shape 5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9365103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Shape 5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79" name="Shape 5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8152520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Shape 5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86" name="Shape 5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69637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254463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96590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94500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914400" y="1524000"/>
            <a:ext cx="7623174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5000" b="0" i="0" u="none" strike="noStrike" cap="none" baseline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 sz="4200" b="0" i="0" u="none" strike="noStrike" cap="none" baseline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4200" b="0" i="0" u="none" strike="noStrike" cap="none" baseline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4200" b="0" i="0" u="none" strike="noStrike" cap="none" baseline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4200" b="0" i="0" u="none" strike="noStrike" cap="none" baseline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 sz="4200" b="0" i="0" u="none" strike="noStrike" cap="none" baseline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 sz="4200" b="0" i="0" u="none" strike="noStrike" cap="none" baseline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 sz="4200" b="0" i="0" u="none" strike="noStrike" cap="none" baseline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 sz="4200" b="0" i="0" u="none" strike="noStrike" cap="none" baseline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9925" marR="0" indent="-227965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❑"/>
              <a:defRPr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2350" marR="0" indent="-271144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39850" marR="0" indent="-2349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❑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1163" marR="0" indent="-25241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▪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38363" marR="0" indent="-25241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▪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95563" marR="0" indent="-25241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▪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052763" marR="0" indent="-25241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▪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09963" marR="0" indent="-25241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▪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1242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en-US" sz="1200" b="0" i="0" u="none" strike="noStrike" cap="none" baseline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rtl="0">
              <a:spcBef>
                <a:spcPts val="0"/>
              </a:spcBef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rtl="0">
              <a:spcBef>
                <a:spcPts val="0"/>
              </a:spcBef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rtl="0">
              <a:spcBef>
                <a:spcPts val="0"/>
              </a:spcBef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rtl="0">
              <a:spcBef>
                <a:spcPts val="0"/>
              </a:spcBef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rtl="0">
              <a:spcBef>
                <a:spcPts val="0"/>
              </a:spcBef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rtl="0">
              <a:spcBef>
                <a:spcPts val="0"/>
              </a:spcBef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rtl="0">
              <a:spcBef>
                <a:spcPts val="0"/>
              </a:spcBef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 sz="1400"/>
            </a:lvl1pPr>
            <a:lvl2pPr marL="457200" indent="0" rtl="0">
              <a:spcBef>
                <a:spcPts val="0"/>
              </a:spcBef>
              <a:buFont typeface="Arial"/>
              <a:buNone/>
              <a:defRPr sz="1200"/>
            </a:lvl2pPr>
            <a:lvl3pPr marL="914400" indent="0" rtl="0">
              <a:spcBef>
                <a:spcPts val="0"/>
              </a:spcBef>
              <a:buFont typeface="Arial"/>
              <a:buNone/>
              <a:defRPr sz="1000"/>
            </a:lvl3pPr>
            <a:lvl4pPr marL="1371600" indent="0" rtl="0">
              <a:spcBef>
                <a:spcPts val="0"/>
              </a:spcBef>
              <a:buFont typeface="Arial"/>
              <a:buNone/>
              <a:defRPr sz="900"/>
            </a:lvl4pPr>
            <a:lvl5pPr marL="1828800" indent="0" rtl="0">
              <a:spcBef>
                <a:spcPts val="0"/>
              </a:spcBef>
              <a:buFont typeface="Arial"/>
              <a:buNone/>
              <a:defRPr sz="900"/>
            </a:lvl5pPr>
            <a:lvl6pPr marL="2286000" indent="0" rtl="0">
              <a:spcBef>
                <a:spcPts val="0"/>
              </a:spcBef>
              <a:buFont typeface="Arial"/>
              <a:buNone/>
              <a:defRPr sz="900"/>
            </a:lvl6pPr>
            <a:lvl7pPr marL="2743200" indent="0" rtl="0">
              <a:spcBef>
                <a:spcPts val="0"/>
              </a:spcBef>
              <a:buFont typeface="Arial"/>
              <a:buNone/>
              <a:defRPr sz="900"/>
            </a:lvl7pPr>
            <a:lvl8pPr marL="3200400" indent="0" rtl="0">
              <a:spcBef>
                <a:spcPts val="0"/>
              </a:spcBef>
              <a:buFont typeface="Arial"/>
              <a:buNone/>
              <a:defRPr sz="900"/>
            </a:lvl8pPr>
            <a:lvl9pPr marL="3657600" indent="0" rtl="0">
              <a:spcBef>
                <a:spcPts val="0"/>
              </a:spcBef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en-US" sz="1200" b="0" i="0" u="none" strike="noStrike" cap="none" baseline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rtl="0">
              <a:spcBef>
                <a:spcPts val="0"/>
              </a:spcBef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rtl="0">
              <a:spcBef>
                <a:spcPts val="0"/>
              </a:spcBef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rtl="0">
              <a:spcBef>
                <a:spcPts val="0"/>
              </a:spcBef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rtl="0">
              <a:spcBef>
                <a:spcPts val="0"/>
              </a:spcBef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rtl="0">
              <a:spcBef>
                <a:spcPts val="0"/>
              </a:spcBef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rtl="0">
              <a:spcBef>
                <a:spcPts val="0"/>
              </a:spcBef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rtl="0">
              <a:spcBef>
                <a:spcPts val="0"/>
              </a:spcBef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 sz="2400" b="1"/>
            </a:lvl1pPr>
            <a:lvl2pPr marL="457200" indent="0" rtl="0">
              <a:spcBef>
                <a:spcPts val="0"/>
              </a:spcBef>
              <a:buFont typeface="Arial"/>
              <a:buNone/>
              <a:defRPr sz="2000" b="1"/>
            </a:lvl2pPr>
            <a:lvl3pPr marL="914400" indent="0" rtl="0">
              <a:spcBef>
                <a:spcPts val="0"/>
              </a:spcBef>
              <a:buFont typeface="Arial"/>
              <a:buNone/>
              <a:defRPr sz="1800" b="1"/>
            </a:lvl3pPr>
            <a:lvl4pPr marL="1371600" indent="0" rtl="0">
              <a:spcBef>
                <a:spcPts val="0"/>
              </a:spcBef>
              <a:buFont typeface="Arial"/>
              <a:buNone/>
              <a:defRPr sz="1600" b="1"/>
            </a:lvl4pPr>
            <a:lvl5pPr marL="1828800" indent="0" rtl="0">
              <a:spcBef>
                <a:spcPts val="0"/>
              </a:spcBef>
              <a:buFont typeface="Arial"/>
              <a:buNone/>
              <a:defRPr sz="1600" b="1"/>
            </a:lvl5pPr>
            <a:lvl6pPr marL="2286000" indent="0" rtl="0">
              <a:spcBef>
                <a:spcPts val="0"/>
              </a:spcBef>
              <a:buFont typeface="Arial"/>
              <a:buNone/>
              <a:defRPr sz="1600" b="1"/>
            </a:lvl6pPr>
            <a:lvl7pPr marL="2743200" indent="0" rtl="0">
              <a:spcBef>
                <a:spcPts val="0"/>
              </a:spcBef>
              <a:buFont typeface="Arial"/>
              <a:buNone/>
              <a:defRPr sz="1600" b="1"/>
            </a:lvl7pPr>
            <a:lvl8pPr marL="3200400" indent="0" rtl="0">
              <a:spcBef>
                <a:spcPts val="0"/>
              </a:spcBef>
              <a:buFont typeface="Arial"/>
              <a:buNone/>
              <a:defRPr sz="1600" b="1"/>
            </a:lvl8pPr>
            <a:lvl9pPr marL="3657600" indent="0" rtl="0">
              <a:spcBef>
                <a:spcPts val="0"/>
              </a:spcBef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 sz="2400" b="1"/>
            </a:lvl1pPr>
            <a:lvl2pPr marL="457200" indent="0" rtl="0">
              <a:spcBef>
                <a:spcPts val="0"/>
              </a:spcBef>
              <a:buFont typeface="Arial"/>
              <a:buNone/>
              <a:defRPr sz="2000" b="1"/>
            </a:lvl2pPr>
            <a:lvl3pPr marL="914400" indent="0" rtl="0">
              <a:spcBef>
                <a:spcPts val="0"/>
              </a:spcBef>
              <a:buFont typeface="Arial"/>
              <a:buNone/>
              <a:defRPr sz="1800" b="1"/>
            </a:lvl3pPr>
            <a:lvl4pPr marL="1371600" indent="0" rtl="0">
              <a:spcBef>
                <a:spcPts val="0"/>
              </a:spcBef>
              <a:buFont typeface="Arial"/>
              <a:buNone/>
              <a:defRPr sz="1600" b="1"/>
            </a:lvl4pPr>
            <a:lvl5pPr marL="1828800" indent="0" rtl="0">
              <a:spcBef>
                <a:spcPts val="0"/>
              </a:spcBef>
              <a:buFont typeface="Arial"/>
              <a:buNone/>
              <a:defRPr sz="1600" b="1"/>
            </a:lvl5pPr>
            <a:lvl6pPr marL="2286000" indent="0" rtl="0">
              <a:spcBef>
                <a:spcPts val="0"/>
              </a:spcBef>
              <a:buFont typeface="Arial"/>
              <a:buNone/>
              <a:defRPr sz="1600" b="1"/>
            </a:lvl6pPr>
            <a:lvl7pPr marL="2743200" indent="0" rtl="0">
              <a:spcBef>
                <a:spcPts val="0"/>
              </a:spcBef>
              <a:buFont typeface="Arial"/>
              <a:buNone/>
              <a:defRPr sz="1600" b="1"/>
            </a:lvl7pPr>
            <a:lvl8pPr marL="3200400" indent="0" rtl="0">
              <a:spcBef>
                <a:spcPts val="0"/>
              </a:spcBef>
              <a:buFont typeface="Arial"/>
              <a:buNone/>
              <a:defRPr sz="1600" b="1"/>
            </a:lvl8pPr>
            <a:lvl9pPr marL="3657600" indent="0" rtl="0">
              <a:spcBef>
                <a:spcPts val="0"/>
              </a:spcBef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en-US" sz="1200" b="0" i="0" u="none" strike="noStrike" cap="none" baseline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title"/>
          </p:nvPr>
        </p:nvSpPr>
        <p:spPr>
          <a:xfrm>
            <a:off x="914400" y="2778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12" name="Shape 312"/>
          <p:cNvSpPr txBox="1">
            <a:spLocks noGrp="1"/>
          </p:cNvSpPr>
          <p:nvPr>
            <p:ph type="dt" idx="10"/>
          </p:nvPr>
        </p:nvSpPr>
        <p:spPr>
          <a:xfrm>
            <a:off x="914400" y="6251575"/>
            <a:ext cx="19811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3" name="Shape 313"/>
          <p:cNvSpPr txBox="1">
            <a:spLocks noGrp="1"/>
          </p:cNvSpPr>
          <p:nvPr>
            <p:ph type="ftr" idx="11"/>
          </p:nvPr>
        </p:nvSpPr>
        <p:spPr>
          <a:xfrm>
            <a:off x="3352800" y="62484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4" name="Shape 314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en-US" sz="1200" b="0" i="0" u="none" strike="noStrike" cap="none" baseline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en-US" sz="1200" b="0" i="0" u="none" strike="noStrike" cap="none" baseline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307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307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en-US" sz="1200" b="0" i="0" u="none" strike="noStrike" cap="none" baseline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en-US" sz="1200" b="0" i="0" u="none" strike="noStrike" cap="none" baseline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 sz="4000" b="1" cap="none"/>
            </a:lvl1pPr>
            <a:lvl2pPr rtl="0">
              <a:spcBef>
                <a:spcPts val="0"/>
              </a:spcBef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rtl="0">
              <a:spcBef>
                <a:spcPts val="0"/>
              </a:spcBef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rtl="0">
              <a:spcBef>
                <a:spcPts val="0"/>
              </a:spcBef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rtl="0">
              <a:spcBef>
                <a:spcPts val="0"/>
              </a:spcBef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rtl="0">
              <a:spcBef>
                <a:spcPts val="0"/>
              </a:spcBef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rtl="0">
              <a:spcBef>
                <a:spcPts val="0"/>
              </a:spcBef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rtl="0">
              <a:spcBef>
                <a:spcPts val="0"/>
              </a:spcBef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rtl="0">
              <a:spcBef>
                <a:spcPts val="0"/>
              </a:spcBef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 sz="2000"/>
            </a:lvl1pPr>
            <a:lvl2pPr marL="457200" indent="0" rtl="0">
              <a:spcBef>
                <a:spcPts val="0"/>
              </a:spcBef>
              <a:buFont typeface="Arial"/>
              <a:buNone/>
              <a:defRPr sz="1800"/>
            </a:lvl2pPr>
            <a:lvl3pPr marL="914400" indent="0" rtl="0">
              <a:spcBef>
                <a:spcPts val="0"/>
              </a:spcBef>
              <a:buFont typeface="Arial"/>
              <a:buNone/>
              <a:defRPr sz="1600"/>
            </a:lvl3pPr>
            <a:lvl4pPr marL="1371600" indent="0" rtl="0">
              <a:spcBef>
                <a:spcPts val="0"/>
              </a:spcBef>
              <a:buFont typeface="Arial"/>
              <a:buNone/>
              <a:defRPr sz="1400"/>
            </a:lvl4pPr>
            <a:lvl5pPr marL="1828800" indent="0" rtl="0">
              <a:spcBef>
                <a:spcPts val="0"/>
              </a:spcBef>
              <a:buFont typeface="Arial"/>
              <a:buNone/>
              <a:defRPr sz="1400"/>
            </a:lvl5pPr>
            <a:lvl6pPr marL="2286000" indent="0" rtl="0">
              <a:spcBef>
                <a:spcPts val="0"/>
              </a:spcBef>
              <a:buFont typeface="Arial"/>
              <a:buNone/>
              <a:defRPr sz="1400"/>
            </a:lvl6pPr>
            <a:lvl7pPr marL="2743200" indent="0" rtl="0">
              <a:spcBef>
                <a:spcPts val="0"/>
              </a:spcBef>
              <a:buFont typeface="Arial"/>
              <a:buNone/>
              <a:defRPr sz="1400"/>
            </a:lvl7pPr>
            <a:lvl8pPr marL="3200400" indent="0" rtl="0">
              <a:spcBef>
                <a:spcPts val="0"/>
              </a:spcBef>
              <a:buFont typeface="Arial"/>
              <a:buNone/>
              <a:defRPr sz="1400"/>
            </a:lvl8pPr>
            <a:lvl9pPr marL="3657600" indent="0" rtl="0">
              <a:spcBef>
                <a:spcPts val="0"/>
              </a:spcBef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en-US" sz="1200" b="0" i="0" u="none" strike="noStrike" cap="none" baseline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1907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9925" indent="-227965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❑"/>
              <a:defRPr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2350" indent="-271144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39850" indent="-2349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❑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1163" indent="-25241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▪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38363" indent="-25241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▪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95563" indent="-25241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▪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052763" indent="-25241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▪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09963" indent="-25241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▪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en-US" sz="1200" b="0" i="0" u="none" strike="noStrike" cap="none" baseline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 rot="5400000">
            <a:off x="4731544" y="2175668"/>
            <a:ext cx="5853111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540544" y="194469"/>
            <a:ext cx="5853111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1907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9925" indent="-227965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❑"/>
              <a:defRPr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2350" indent="-271144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39850" indent="-2349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❑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1163" indent="-25241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▪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38363" indent="-25241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▪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95563" indent="-25241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▪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052763" indent="-25241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▪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09963" indent="-25241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▪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en-US" sz="1200" b="0" i="0" u="none" strike="noStrike" cap="none" baseline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2306637" y="-249237"/>
            <a:ext cx="4530724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1907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9925" indent="-227965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❑"/>
              <a:defRPr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2350" indent="-271144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39850" indent="-2349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❑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1163" indent="-25241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▪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38363" indent="-25241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▪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95563" indent="-25241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▪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052763" indent="-25241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▪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09963" indent="-25241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▪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en-US" sz="1200" b="0" i="0" u="none" strike="noStrike" cap="none" baseline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rtl="0">
              <a:spcBef>
                <a:spcPts val="0"/>
              </a:spcBef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rtl="0">
              <a:spcBef>
                <a:spcPts val="0"/>
              </a:spcBef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rtl="0">
              <a:spcBef>
                <a:spcPts val="0"/>
              </a:spcBef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rtl="0">
              <a:spcBef>
                <a:spcPts val="0"/>
              </a:spcBef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rtl="0">
              <a:spcBef>
                <a:spcPts val="0"/>
              </a:spcBef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rtl="0">
              <a:spcBef>
                <a:spcPts val="0"/>
              </a:spcBef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rtl="0">
              <a:spcBef>
                <a:spcPts val="0"/>
              </a:spcBef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 sz="1400"/>
            </a:lvl1pPr>
            <a:lvl2pPr marL="457200" indent="0" rtl="0">
              <a:spcBef>
                <a:spcPts val="0"/>
              </a:spcBef>
              <a:buFont typeface="Arial"/>
              <a:buNone/>
              <a:defRPr sz="1200"/>
            </a:lvl2pPr>
            <a:lvl3pPr marL="914400" indent="0" rtl="0">
              <a:spcBef>
                <a:spcPts val="0"/>
              </a:spcBef>
              <a:buFont typeface="Arial"/>
              <a:buNone/>
              <a:defRPr sz="1000"/>
            </a:lvl3pPr>
            <a:lvl4pPr marL="1371600" indent="0" rtl="0">
              <a:spcBef>
                <a:spcPts val="0"/>
              </a:spcBef>
              <a:buFont typeface="Arial"/>
              <a:buNone/>
              <a:defRPr sz="900"/>
            </a:lvl4pPr>
            <a:lvl5pPr marL="1828800" indent="0" rtl="0">
              <a:spcBef>
                <a:spcPts val="0"/>
              </a:spcBef>
              <a:buFont typeface="Arial"/>
              <a:buNone/>
              <a:defRPr sz="900"/>
            </a:lvl5pPr>
            <a:lvl6pPr marL="2286000" indent="0" rtl="0">
              <a:spcBef>
                <a:spcPts val="0"/>
              </a:spcBef>
              <a:buFont typeface="Arial"/>
              <a:buNone/>
              <a:defRPr sz="900"/>
            </a:lvl6pPr>
            <a:lvl7pPr marL="2743200" indent="0" rtl="0">
              <a:spcBef>
                <a:spcPts val="0"/>
              </a:spcBef>
              <a:buFont typeface="Arial"/>
              <a:buNone/>
              <a:defRPr sz="900"/>
            </a:lvl7pPr>
            <a:lvl8pPr marL="3200400" indent="0" rtl="0">
              <a:spcBef>
                <a:spcPts val="0"/>
              </a:spcBef>
              <a:buFont typeface="Arial"/>
              <a:buNone/>
              <a:defRPr sz="900"/>
            </a:lvl8pPr>
            <a:lvl9pPr marL="3657600" indent="0" rtl="0">
              <a:spcBef>
                <a:spcPts val="0"/>
              </a:spcBef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en-US" sz="1200" b="0" i="0" u="none" strike="noStrike" cap="none" baseline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609600" y="1219200"/>
            <a:ext cx="7924800" cy="914400"/>
          </a:xfrm>
          <a:custGeom>
            <a:avLst/>
            <a:gdLst/>
            <a:ahLst/>
            <a:cxnLst/>
            <a:rect l="0" t="0" r="0" b="0"/>
            <a:pathLst>
              <a:path w="1000" h="1000" extrusionOk="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" name="Shape 10"/>
          <p:cNvCxnSpPr/>
          <p:nvPr/>
        </p:nvCxnSpPr>
        <p:spPr>
          <a:xfrm>
            <a:off x="1981200" y="3962400"/>
            <a:ext cx="6511924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4200" b="0" i="0" u="none" strike="noStrike" cap="none" baseline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 sz="4200" b="0" i="0" u="none" strike="noStrike" cap="none" baseline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4200" b="0" i="0" u="none" strike="noStrike" cap="none" baseline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4200" b="0" i="0" u="none" strike="noStrike" cap="none" baseline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4200" b="0" i="0" u="none" strike="noStrike" cap="none" baseline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 sz="4200" b="0" i="0" u="none" strike="noStrike" cap="none" baseline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 sz="4200" b="0" i="0" u="none" strike="noStrike" cap="none" baseline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 sz="4200" b="0" i="0" u="none" strike="noStrike" cap="none" baseline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 sz="4200" b="0" i="0" u="none" strike="noStrike" cap="none" baseline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1907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9925" marR="0" indent="-227965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❑"/>
              <a:defRPr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2350" marR="0" indent="-271144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39850" marR="0" indent="-2349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❑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1163" marR="0" indent="-25241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▪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38363" marR="0" indent="-25241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▪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95563" marR="0" indent="-25241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▪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052763" marR="0" indent="-25241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▪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09963" marR="0" indent="-25241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▪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1242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en-US" sz="1200" b="0" i="0" u="none" strike="noStrike" cap="none" baseline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4200" b="0" i="0" u="none" strike="noStrike" cap="none" baseline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 sz="4200" b="0" i="0" u="none" strike="noStrike" cap="none" baseline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4200" b="0" i="0" u="none" strike="noStrike" cap="none" baseline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4200" b="0" i="0" u="none" strike="noStrike" cap="none" baseline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4200" b="0" i="0" u="none" strike="noStrike" cap="none" baseline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 sz="4200" b="0" i="0" u="none" strike="noStrike" cap="none" baseline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 sz="4200" b="0" i="0" u="none" strike="noStrike" cap="none" baseline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 sz="4200" b="0" i="0" u="none" strike="noStrike" cap="none" baseline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 sz="4200" b="0" i="0" u="none" strike="noStrike" cap="none" baseline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1907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9925" marR="0" indent="-227965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❑"/>
              <a:defRPr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2350" marR="0" indent="-271144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39850" marR="0" indent="-2349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❑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1163" marR="0" indent="-25241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▪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38363" marR="0" indent="-25241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▪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95563" marR="0" indent="-25241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▪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052763" marR="0" indent="-25241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▪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09963" marR="0" indent="-25241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▪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en-US" sz="1200" b="0" i="0" u="none" strike="noStrike" cap="none" baseline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2" name="Shape 42"/>
          <p:cNvSpPr/>
          <p:nvPr/>
        </p:nvSpPr>
        <p:spPr>
          <a:xfrm>
            <a:off x="381000" y="228600"/>
            <a:ext cx="8229599" cy="609600"/>
          </a:xfrm>
          <a:custGeom>
            <a:avLst/>
            <a:gdLst/>
            <a:ahLst/>
            <a:cxnLst/>
            <a:rect l="0" t="0" r="0" b="0"/>
            <a:pathLst>
              <a:path w="1000" h="1000" extrusionOk="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" name="Shape 43"/>
          <p:cNvCxnSpPr/>
          <p:nvPr/>
        </p:nvCxnSpPr>
        <p:spPr>
          <a:xfrm>
            <a:off x="457200" y="6172200"/>
            <a:ext cx="82296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/>
          <p:nvPr/>
        </p:nvSpPr>
        <p:spPr>
          <a:xfrm>
            <a:off x="381000" y="228600"/>
            <a:ext cx="8229599" cy="609600"/>
          </a:xfrm>
          <a:custGeom>
            <a:avLst/>
            <a:gdLst/>
            <a:ahLst/>
            <a:cxnLst/>
            <a:rect l="0" t="0" r="0" b="0"/>
            <a:pathLst>
              <a:path w="1000" h="1000" extrusionOk="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4" name="Shape 304"/>
          <p:cNvCxnSpPr/>
          <p:nvPr/>
        </p:nvCxnSpPr>
        <p:spPr>
          <a:xfrm>
            <a:off x="457200" y="6172200"/>
            <a:ext cx="82296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05" name="Shape 305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4200" b="0" i="0" u="none" strike="noStrike" cap="none" baseline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 sz="4200" b="0" i="0" u="none" strike="noStrike" cap="none" baseline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4200" b="0" i="0" u="none" strike="noStrike" cap="none" baseline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4200" b="0" i="0" u="none" strike="noStrike" cap="none" baseline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4200" b="0" i="0" u="none" strike="noStrike" cap="none" baseline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 sz="4200" b="0" i="0" u="none" strike="noStrike" cap="none" baseline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 sz="4200" b="0" i="0" u="none" strike="noStrike" cap="none" baseline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 sz="4200" b="0" i="0" u="none" strike="noStrike" cap="none" baseline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 sz="4200" b="0" i="0" u="none" strike="noStrike" cap="none" baseline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1907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9925" marR="0" indent="-227965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❑"/>
              <a:defRPr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2350" marR="0" indent="-271144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39850" marR="0" indent="-2349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❑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1163" marR="0" indent="-25241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▪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38363" marR="0" indent="-25241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▪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95563" marR="0" indent="-25241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▪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052763" marR="0" indent="-25241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▪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09963" marR="0" indent="-25241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▪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7" name="Shape 307"/>
          <p:cNvSpPr txBox="1">
            <a:spLocks noGrp="1"/>
          </p:cNvSpPr>
          <p:nvPr>
            <p:ph type="dt" idx="10"/>
          </p:nvPr>
        </p:nvSpPr>
        <p:spPr>
          <a:xfrm>
            <a:off x="914400" y="6251575"/>
            <a:ext cx="19811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8" name="Shape 308"/>
          <p:cNvSpPr txBox="1">
            <a:spLocks noGrp="1"/>
          </p:cNvSpPr>
          <p:nvPr>
            <p:ph type="ftr" idx="11"/>
          </p:nvPr>
        </p:nvSpPr>
        <p:spPr>
          <a:xfrm>
            <a:off x="3352800" y="62484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9" name="Shape 309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en-US" sz="1200" b="0" i="0" u="none" strike="noStrike" cap="none" baseline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jp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jp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jp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914400" y="1524000"/>
            <a:ext cx="7623174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aramond"/>
              <a:buNone/>
            </a:pPr>
            <a:r>
              <a:rPr lang="en-US" sz="5000" b="0" i="0" u="none" strike="noStrike" cap="none" baseline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Political Parties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" name="Shape 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1600" y="838200"/>
            <a:ext cx="3436936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/>
        </p:nvSpPr>
        <p:spPr>
          <a:xfrm>
            <a:off x="228600" y="1828800"/>
            <a:ext cx="8610599" cy="2308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r>
              <a:rPr lang="en-US" sz="4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8. The government has a special responsibility to protect &amp; assist disadvantaged minorities.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/>
        </p:nvSpPr>
        <p:spPr>
          <a:xfrm>
            <a:off x="228600" y="1828800"/>
            <a:ext cx="8610599" cy="30464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r>
              <a:rPr lang="en-US" sz="4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9. Government programs on behalf of the disadvantaged discourage people from helping themselves.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/>
        </p:nvSpPr>
        <p:spPr>
          <a:xfrm>
            <a:off x="228600" y="1828800"/>
            <a:ext cx="8610599" cy="2308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r>
              <a:rPr lang="en-US" sz="4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10. America’s high crime rate is directly traceable to the persistence of poverty &amp; discrimination.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/>
        </p:nvSpPr>
        <p:spPr>
          <a:xfrm>
            <a:off x="228600" y="1828800"/>
            <a:ext cx="8610599" cy="2308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r>
              <a:rPr lang="en-US" sz="4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11. America’s high crime rate is due to courts being too lenient with criminals.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/>
        </p:nvSpPr>
        <p:spPr>
          <a:xfrm>
            <a:off x="249237" y="1600200"/>
            <a:ext cx="8610599" cy="37861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r>
              <a:rPr lang="en-US" sz="4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12. Crime, unemployment, &amp; poverty will be reduced if Americans return to the traditional values of hard work, self discipline, &amp; belief in God.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/>
        </p:nvSpPr>
        <p:spPr>
          <a:xfrm>
            <a:off x="249237" y="1600200"/>
            <a:ext cx="8610599" cy="2308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r>
              <a:rPr lang="en-US" sz="4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13. Government should censor or restrict films &amp; publications that undermine the nation’s moral fiber.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aramond"/>
              <a:buNone/>
            </a:pPr>
            <a:r>
              <a:rPr lang="en-US" sz="4200" b="0" i="0" u="none" strike="noStrike" cap="none" baseline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Determining Your Ideology…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Garamond"/>
              <a:buAutoNum type="arabicPeriod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T= C, F=L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Garamond"/>
              <a:buAutoNum type="arabicPeriod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T=C, F=L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Garamond"/>
              <a:buAutoNum type="arabicPeriod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T=C, F=L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Garamond"/>
              <a:buAutoNum type="arabicPeriod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T=L, F=C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Garamond"/>
              <a:buAutoNum type="arabicPeriod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T=L, F=C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Garamond"/>
              <a:buAutoNum type="arabicPeriod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T=C, F=L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Garamond"/>
              <a:buAutoNum type="arabicPeriod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T=L, F=C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Garamond"/>
              <a:buAutoNum type="arabicPeriod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T=L, F=C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Garamond"/>
              <a:buAutoNum type="arabicPeriod" startAt="9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T=C, F=L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Garamond"/>
              <a:buAutoNum type="arabicPeriod" startAt="9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T=L, F=C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Garamond"/>
              <a:buAutoNum type="arabicPeriod" startAt="9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T=C, F=L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Garamond"/>
              <a:buAutoNum type="arabicPeriod" startAt="9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T=C, F=L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Garamond"/>
              <a:buAutoNum type="arabicPeriod" startAt="9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T=C, 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F=L</a:t>
            </a:r>
            <a:endParaRPr lang="en-US" sz="2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aramond"/>
              <a:buNone/>
            </a:pPr>
            <a:r>
              <a:rPr lang="en-US" sz="4200" b="0" i="0" u="none" strike="noStrike" cap="none" baseline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Political Ideologies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25899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2600" b="0" i="0" u="sng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Ideology: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ymbol"/>
              <a:buChar char="■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Set of ideas/views reflecting social needs, values, &amp; ideals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ymbol"/>
              <a:buChar char="■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Maintained by a group or an individual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ymbol"/>
              <a:buChar char="■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Consistent &amp; coherent—predictable </a:t>
            </a:r>
          </a:p>
        </p:txBody>
      </p:sp>
      <p:sp>
        <p:nvSpPr>
          <p:cNvPr id="197" name="Shape 197"/>
          <p:cNvSpPr txBox="1">
            <a:spLocks noGrp="1"/>
          </p:cNvSpPr>
          <p:nvPr>
            <p:ph type="body" idx="2"/>
          </p:nvPr>
        </p:nvSpPr>
        <p:spPr>
          <a:xfrm>
            <a:off x="4660900" y="1600200"/>
            <a:ext cx="4025899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95300" marR="0" lvl="0" indent="-495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26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3 Main Forms…</a:t>
            </a:r>
          </a:p>
          <a:p>
            <a:pPr marL="495300" marR="0" lvl="0" indent="-4953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ymbol"/>
              <a:buAutoNum type="arabicPeriod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Liberal</a:t>
            </a:r>
          </a:p>
          <a:p>
            <a:pPr marL="495300" marR="0" lvl="0" indent="-4953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ymbol"/>
              <a:buAutoNum type="arabicPeriod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Moderate</a:t>
            </a:r>
          </a:p>
          <a:p>
            <a:pPr marL="495300" marR="0" lvl="0" indent="-4953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ymbol"/>
              <a:buAutoNum type="arabicPeriod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Conservative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Shape 202"/>
          <p:cNvGrpSpPr/>
          <p:nvPr/>
        </p:nvGrpSpPr>
        <p:grpSpPr>
          <a:xfrm>
            <a:off x="304800" y="533400"/>
            <a:ext cx="8534399" cy="5410200"/>
            <a:chOff x="1828800" y="2060575"/>
            <a:chExt cx="2285999" cy="2514600"/>
          </a:xfrm>
        </p:grpSpPr>
        <p:cxnSp>
          <p:nvCxnSpPr>
            <p:cNvPr id="203" name="Shape 203"/>
            <p:cNvCxnSpPr/>
            <p:nvPr/>
          </p:nvCxnSpPr>
          <p:spPr>
            <a:xfrm rot="10800000">
              <a:off x="2514599" y="2517774"/>
              <a:ext cx="228600" cy="1828800"/>
            </a:xfrm>
            <a:prstGeom prst="bentConnector2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04" name="Shape 204"/>
            <p:cNvCxnSpPr/>
            <p:nvPr/>
          </p:nvCxnSpPr>
          <p:spPr>
            <a:xfrm rot="10800000">
              <a:off x="2514599" y="2517774"/>
              <a:ext cx="228600" cy="1143000"/>
            </a:xfrm>
            <a:prstGeom prst="bentConnector2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05" name="Shape 205"/>
            <p:cNvCxnSpPr/>
            <p:nvPr/>
          </p:nvCxnSpPr>
          <p:spPr>
            <a:xfrm rot="10800000">
              <a:off x="2514599" y="2517774"/>
              <a:ext cx="228600" cy="457200"/>
            </a:xfrm>
            <a:prstGeom prst="bentConnector2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206" name="Shape 206"/>
            <p:cNvSpPr/>
            <p:nvPr/>
          </p:nvSpPr>
          <p:spPr>
            <a:xfrm>
              <a:off x="1828800" y="2060575"/>
              <a:ext cx="1371599" cy="4572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37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Political Ideologies</a:t>
              </a:r>
            </a:p>
          </p:txBody>
        </p:sp>
        <p:sp>
          <p:nvSpPr>
            <p:cNvPr id="207" name="Shape 207"/>
            <p:cNvSpPr/>
            <p:nvPr/>
          </p:nvSpPr>
          <p:spPr>
            <a:xfrm>
              <a:off x="2743200" y="2746375"/>
              <a:ext cx="1371599" cy="4572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587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ct val="25000"/>
                <a:buFont typeface="Arial"/>
                <a:buNone/>
              </a:pPr>
              <a:r>
                <a:rPr lang="en-US" sz="2500" b="1" i="0" u="none" strike="noStrike" cap="none" baseline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Liberal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21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(Favor Government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21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Involvement)</a:t>
              </a:r>
            </a:p>
          </p:txBody>
        </p:sp>
        <p:sp>
          <p:nvSpPr>
            <p:cNvPr id="208" name="Shape 208"/>
            <p:cNvSpPr/>
            <p:nvPr/>
          </p:nvSpPr>
          <p:spPr>
            <a:xfrm>
              <a:off x="2743200" y="3432175"/>
              <a:ext cx="1371599" cy="4572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587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ct val="25000"/>
                <a:buFont typeface="Arial"/>
                <a:buNone/>
              </a:pPr>
              <a:r>
                <a:rPr lang="en-US" sz="2500" b="1" i="0" u="none" strike="noStrike" cap="none" baseline="0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Moderate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21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(Opposed to 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21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Extreme Views)</a:t>
              </a:r>
            </a:p>
          </p:txBody>
        </p:sp>
        <p:sp>
          <p:nvSpPr>
            <p:cNvPr id="209" name="Shape 209"/>
            <p:cNvSpPr/>
            <p:nvPr/>
          </p:nvSpPr>
          <p:spPr>
            <a:xfrm>
              <a:off x="2743200" y="4117975"/>
              <a:ext cx="1371599" cy="4572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587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Arial"/>
                <a:buNone/>
              </a:pPr>
              <a:r>
                <a:rPr lang="en-US" sz="2500" b="1" i="0" u="none" strike="noStrike" cap="none" baseline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Conservative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21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(Favor Traditional 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21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Values)</a:t>
              </a:r>
            </a:p>
          </p:txBody>
        </p:sp>
      </p:grp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/>
        </p:nvSpPr>
        <p:spPr>
          <a:xfrm>
            <a:off x="914400" y="2778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aramond"/>
              <a:buNone/>
            </a:pPr>
            <a:r>
              <a:rPr lang="en-US" sz="4200" b="0" i="0" u="none" strike="noStrike" cap="none" baseline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Terminology Review</a:t>
            </a:r>
          </a:p>
        </p:txBody>
      </p:sp>
      <p:sp>
        <p:nvSpPr>
          <p:cNvPr id="215" name="Shape 215"/>
          <p:cNvSpPr txBox="1"/>
          <p:nvPr/>
        </p:nvSpPr>
        <p:spPr>
          <a:xfrm>
            <a:off x="914400" y="1600200"/>
            <a:ext cx="7772400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ymbol"/>
              <a:buChar char="■"/>
            </a:pPr>
            <a:r>
              <a:rPr lang="en-US" sz="2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Conservative</a:t>
            </a: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a person who doesn’t like change &amp; who supports traditional, constitutional values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ymbol"/>
              <a:buChar char="■"/>
            </a:pPr>
            <a:r>
              <a:rPr lang="en-US" sz="2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Liberal</a:t>
            </a: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a person whose political views are open to change &amp; who supports government intervention in many areas of life.</a:t>
            </a:r>
          </a:p>
          <a:p>
            <a:pPr marL="342900" marR="0" lvl="0" indent="-235584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ymbol"/>
              <a:buChar char="■"/>
            </a:pPr>
            <a:r>
              <a:rPr lang="en-US" sz="2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Moderate</a:t>
            </a: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a person who doesn’t hold extreme political viewpoints &amp; whose attitudes are between that of a conservative &amp; a liberal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ctrTitle"/>
          </p:nvPr>
        </p:nvSpPr>
        <p:spPr>
          <a:xfrm>
            <a:off x="914400" y="1524000"/>
            <a:ext cx="7623174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aramond"/>
              <a:buNone/>
            </a:pPr>
            <a:r>
              <a:rPr lang="en-US" sz="5000" b="0" i="0" u="none" strike="noStrike" cap="none" baseline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What is Your Ideology?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ideology is a systematic set of values that enables a person to view policy issues in a consistent way.</a:t>
            </a:r>
          </a:p>
        </p:txBody>
      </p:sp>
      <p:sp>
        <p:nvSpPr>
          <p:cNvPr id="32" name="Shape 32"/>
          <p:cNvSpPr txBox="1"/>
          <p:nvPr/>
        </p:nvSpPr>
        <p:spPr>
          <a:xfrm>
            <a:off x="304800" y="5757862"/>
            <a:ext cx="8785225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Garamond"/>
              <a:buNone/>
            </a:pPr>
            <a:r>
              <a:rPr lang="en-US" sz="28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*READ EACH STATEMENT &amp; MARK TRUE OR FALSE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/>
        </p:nvSpPr>
        <p:spPr>
          <a:xfrm>
            <a:off x="4419600" y="1219200"/>
            <a:ext cx="3505200" cy="12954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aramond"/>
              <a:buNone/>
            </a:pPr>
            <a:r>
              <a:rPr lang="en-US" sz="4200" b="0" i="0" u="none" strike="noStrike" cap="none" baseline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Political Ideologies &amp; Political Parties</a:t>
            </a:r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ymbol"/>
              <a:buChar char="■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Political parties are concerned with winning elections</a:t>
            </a:r>
          </a:p>
          <a:p>
            <a:pPr marL="342900" marR="0" lvl="0" indent="-235584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ymbol"/>
              <a:buChar char="■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person may have any of the 3 forms of political ideologies &amp; be a member of either of the 2 major parties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2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NOT ISSUE-BASED</a:t>
            </a:r>
          </a:p>
        </p:txBody>
      </p:sp>
      <p:pic>
        <p:nvPicPr>
          <p:cNvPr id="224" name="Shape 2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0" y="2362200"/>
            <a:ext cx="3076574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aramond"/>
              <a:buNone/>
            </a:pPr>
            <a:r>
              <a:rPr lang="en-US" sz="4200" b="0" i="0" u="none" strike="noStrike" cap="none" baseline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Political Party Membership</a:t>
            </a:r>
          </a:p>
        </p:txBody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Noto Symbol"/>
              <a:buChar char="■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Republicans </a:t>
            </a:r>
            <a:r>
              <a:rPr lang="en-US" sz="2200" b="0" i="1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tend</a:t>
            </a: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be conservative</a:t>
            </a:r>
          </a:p>
          <a:p>
            <a:pPr marL="342900" marR="0" lvl="0" indent="-252095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Noto Symbol"/>
              <a:buChar char="■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Democrats </a:t>
            </a:r>
            <a:r>
              <a:rPr lang="en-US" sz="2200" b="0" i="1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tend</a:t>
            </a: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be liberal</a:t>
            </a:r>
          </a:p>
          <a:p>
            <a:pPr marL="342900" marR="0" lvl="0" indent="-252095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2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*Generalizations are risky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Noto Symbol"/>
              <a:buChar char="■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Independents aren’t loyal to either party (split-ticket voters)</a:t>
            </a:r>
          </a:p>
        </p:txBody>
      </p:sp>
      <p:pic>
        <p:nvPicPr>
          <p:cNvPr id="231" name="Shape 231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1716086"/>
            <a:ext cx="4038599" cy="4298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/>
        </p:nvSpPr>
        <p:spPr>
          <a:xfrm>
            <a:off x="4495800" y="1600200"/>
            <a:ext cx="4114800" cy="403859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Shape 237"/>
          <p:cNvSpPr txBox="1"/>
          <p:nvPr/>
        </p:nvSpPr>
        <p:spPr>
          <a:xfrm>
            <a:off x="381000" y="1600200"/>
            <a:ext cx="3962399" cy="403859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aramond"/>
              <a:buNone/>
            </a:pPr>
            <a:r>
              <a:rPr lang="en-US" sz="4200" b="0" i="0" u="none" strike="noStrike" cap="none" baseline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Party Membership </a:t>
            </a:r>
            <a:r>
              <a:rPr lang="en-US" sz="2600" b="0" i="0" u="none" strike="noStrike" cap="none" baseline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(*Statistically)</a:t>
            </a:r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26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Democrats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ymbol"/>
              <a:buChar char="■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Women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ymbol"/>
              <a:buChar char="■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African Americans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ymbol"/>
              <a:buChar char="■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Latinos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ymbol"/>
              <a:buChar char="■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Labor Union Members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ymbol"/>
              <a:buChar char="■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Lower Income Groups</a:t>
            </a:r>
          </a:p>
        </p:txBody>
      </p:sp>
      <p:sp>
        <p:nvSpPr>
          <p:cNvPr id="240" name="Shape 24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26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Republicans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ymbol"/>
              <a:buChar char="■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White Males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ymbol"/>
              <a:buChar char="■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Asian Americans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ymbol"/>
              <a:buChar char="■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Protestants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ymbol"/>
              <a:buChar char="■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Business People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ymbol"/>
              <a:buChar char="■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Middle to higher Income Groups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aramond"/>
              <a:buNone/>
            </a:pPr>
            <a:r>
              <a:rPr lang="en-US" sz="4200" b="0" i="0" u="none" strike="noStrike" cap="none" baseline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U.S. Political Parties</a:t>
            </a:r>
          </a:p>
        </p:txBody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Noto Symbol"/>
              <a:buChar char="■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2-party system</a:t>
            </a:r>
          </a:p>
          <a:p>
            <a:pPr marL="669925" marR="0" lvl="1" indent="-3270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ymbol"/>
              <a:buChar char="❑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Democrats</a:t>
            </a:r>
          </a:p>
          <a:p>
            <a:pPr marL="669925" marR="0" lvl="1" indent="-3270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ymbol"/>
              <a:buChar char="❑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Republicans</a:t>
            </a:r>
          </a:p>
          <a:p>
            <a:pPr marL="669925" marR="0" lvl="1" indent="-2508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Noto Symbol"/>
              <a:buChar char="■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Parties are instrumental in the administration of our government</a:t>
            </a:r>
          </a:p>
          <a:p>
            <a:pPr marL="342900" marR="0" lvl="0" indent="-252095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Noto Symbol"/>
              <a:buChar char="■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Election-oriented NOT necessarily concerned with ideological foundation</a:t>
            </a:r>
          </a:p>
        </p:txBody>
      </p:sp>
      <p:pic>
        <p:nvPicPr>
          <p:cNvPr id="247" name="Shape 2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1000" y="1371600"/>
            <a:ext cx="4633911" cy="3662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aramond"/>
              <a:buNone/>
            </a:pPr>
            <a:r>
              <a:rPr lang="en-US" sz="4000" b="1" i="0" u="none" strike="noStrike" cap="none" baseline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POLITICAL PARTIES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4582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aramond"/>
              <a:buNone/>
            </a:pPr>
            <a:r>
              <a:rPr lang="en-US" sz="4200" b="0" i="0" u="none" strike="noStrike" cap="none" baseline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REVIEW: Functions of Political Parties</a:t>
            </a:r>
          </a:p>
        </p:txBody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ymbol"/>
              <a:buChar char="■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Nominate candidates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ymbol"/>
              <a:buChar char="■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 &amp; activate voters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ymbol"/>
              <a:buChar char="■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 a “seal of approval”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ymbol"/>
              <a:buChar char="■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Govern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ymbol"/>
              <a:buChar char="■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 as a watchdog be </a:t>
            </a:r>
            <a:r>
              <a:rPr lang="en-US" sz="2600"/>
              <a:t>sure candidates do the right thing </a:t>
            </a:r>
          </a:p>
        </p:txBody>
      </p:sp>
      <p:pic>
        <p:nvPicPr>
          <p:cNvPr id="259" name="Shape 259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1600200"/>
            <a:ext cx="4038599" cy="4530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aramond"/>
              <a:buNone/>
            </a:pPr>
            <a:r>
              <a:rPr lang="en-US" sz="3800" b="0" i="0" u="none" strike="noStrike" cap="none" baseline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Why does the U.S. have a 2-party system?</a:t>
            </a:r>
          </a:p>
        </p:txBody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ymbol"/>
              <a:buChar char="■"/>
            </a:pPr>
            <a:r>
              <a:rPr lang="en-US" sz="2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History</a:t>
            </a:r>
          </a:p>
          <a:p>
            <a:pPr marL="669925" marR="0" lvl="1" indent="-327025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ymbol"/>
              <a:buChar char="❑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Began with Federalists &amp; Anti-Federalists</a:t>
            </a:r>
          </a:p>
          <a:p>
            <a:pPr marL="669925" marR="0" lvl="1" indent="-327025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None/>
            </a:pPr>
            <a:endParaRPr sz="2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ymbol"/>
              <a:buChar char="■"/>
            </a:pPr>
            <a:r>
              <a:rPr lang="en-US" sz="2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Tradition</a:t>
            </a:r>
          </a:p>
          <a:p>
            <a:pPr marL="669925" marR="0" lvl="1" indent="-327025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ymbol"/>
              <a:buChar char="❑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Have always maintained 2 parties</a:t>
            </a:r>
          </a:p>
        </p:txBody>
      </p:sp>
      <p:sp>
        <p:nvSpPr>
          <p:cNvPr id="266" name="Shape 26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95300" marR="0" lvl="0" indent="-495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ymbol"/>
              <a:buChar char="■"/>
            </a:pPr>
            <a:r>
              <a:rPr lang="en-US" sz="2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Ideological Consensus</a:t>
            </a:r>
          </a:p>
          <a:p>
            <a:pPr marL="763587" marR="0" lvl="1" indent="-420687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ymbol"/>
              <a:buChar char="❑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people have similar feelings about broad issues</a:t>
            </a:r>
          </a:p>
          <a:p>
            <a:pPr marL="763587" marR="0" lvl="1" indent="-420687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ymbol"/>
              <a:buChar char="❑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need for more than 2 parties</a:t>
            </a:r>
          </a:p>
          <a:p>
            <a:pPr marL="763587" marR="0" lvl="1" indent="-336867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None/>
            </a:pPr>
            <a:endParaRPr sz="2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95300" marR="0" lvl="0" indent="-4953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ymbol"/>
              <a:buChar char="■"/>
            </a:pPr>
            <a:r>
              <a:rPr lang="en-US" sz="2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Electoral System</a:t>
            </a:r>
          </a:p>
          <a:p>
            <a:pPr marL="763587" marR="0" lvl="1" indent="-420687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ymbol"/>
              <a:buChar char="❑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People don’t want to feel like they are “wasting” their votes 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ctrTitle"/>
          </p:nvPr>
        </p:nvSpPr>
        <p:spPr>
          <a:xfrm>
            <a:off x="914400" y="1524000"/>
            <a:ext cx="7623174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aramond"/>
              <a:buNone/>
            </a:pPr>
            <a:r>
              <a:rPr lang="en-US" sz="5000" b="0" i="0" u="none" strike="noStrike" cap="none" baseline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Other Political Options…</a:t>
            </a:r>
          </a:p>
        </p:txBody>
      </p:sp>
      <p:sp>
        <p:nvSpPr>
          <p:cNvPr id="272" name="Shape 272"/>
          <p:cNvSpPr txBox="1">
            <a:spLocks noGrp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One-Party &amp; Multiparty Systems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aramond"/>
              <a:buNone/>
            </a:pPr>
            <a:r>
              <a:rPr lang="en-US" sz="4200" b="0" i="0" u="none" strike="noStrike" cap="none" baseline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One-Party Systems</a:t>
            </a:r>
          </a:p>
        </p:txBody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ymbol"/>
              <a:buChar char="■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Really a “no-party” system</a:t>
            </a:r>
          </a:p>
          <a:p>
            <a:pPr marL="342900" marR="0" lvl="0" indent="-235584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ymbol"/>
              <a:buChar char="■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Exist in nearly all dictatorships</a:t>
            </a:r>
          </a:p>
          <a:p>
            <a:pPr marL="342900" marR="0" lvl="0" indent="-235584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ymbol"/>
              <a:buChar char="■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Party of the ruling clique is the only party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931" y="1600200"/>
            <a:ext cx="3370314" cy="280859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aramond"/>
              <a:buNone/>
            </a:pPr>
            <a:r>
              <a:rPr lang="en-US" sz="4200" b="0" i="0" u="none" strike="noStrike" cap="none" baseline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Multiparty Systems</a:t>
            </a:r>
          </a:p>
        </p:txBody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ymbol"/>
              <a:buChar char="■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Exist in most European democracies</a:t>
            </a:r>
          </a:p>
          <a:p>
            <a:pPr marL="342900" marR="0" lvl="0" indent="-235584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ymbol"/>
              <a:buChar char="■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Usually based on particular interests</a:t>
            </a:r>
          </a:p>
          <a:p>
            <a:pPr marL="669925" marR="0" lvl="1" indent="-327025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ymbol"/>
              <a:buChar char="❑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Economic class, religion, political ideology, etc.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ymbol"/>
              <a:buChar char="■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Tend to produce instability in government</a:t>
            </a:r>
          </a:p>
        </p:txBody>
      </p:sp>
      <p:pic>
        <p:nvPicPr>
          <p:cNvPr id="286" name="Shape 286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1143000"/>
            <a:ext cx="4038599" cy="4530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/>
        </p:nvSpPr>
        <p:spPr>
          <a:xfrm>
            <a:off x="228600" y="1828800"/>
            <a:ext cx="8610599" cy="30464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r>
              <a:rPr lang="en-US" sz="4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1. The federal government places to many restrictions on the way corporations conduct their businesses.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aramond"/>
              <a:buNone/>
            </a:pPr>
            <a:r>
              <a:rPr lang="en-US" sz="4600" b="0" i="0" u="none" strike="noStrike" cap="none" baseline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Political Party Platforms</a:t>
            </a:r>
          </a:p>
        </p:txBody>
      </p:sp>
      <p:pic>
        <p:nvPicPr>
          <p:cNvPr id="292" name="Shape 2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1066800"/>
            <a:ext cx="4583112" cy="4876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aramond"/>
              <a:buNone/>
            </a:pPr>
            <a:r>
              <a:rPr lang="en-US" sz="4200" b="0" i="0" u="none" strike="noStrike" cap="none" baseline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Terminology Review</a:t>
            </a:r>
          </a:p>
        </p:txBody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ymbol"/>
              <a:buChar char="■"/>
            </a:pPr>
            <a:r>
              <a:rPr lang="en-US" sz="3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Conservative</a:t>
            </a:r>
            <a:r>
              <a:rPr lang="en-US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a person who doesn’t like change &amp; supports traditional, constitutional views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3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ymbol"/>
              <a:buChar char="■"/>
            </a:pPr>
            <a:r>
              <a:rPr lang="en-US" sz="3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Liberal</a:t>
            </a:r>
            <a:r>
              <a:rPr lang="en-US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a person whose political views are open to change &amp; who supports government intervention in many aspects of life.</a:t>
            </a:r>
          </a:p>
          <a:p>
            <a:pPr marL="342900" marR="0" lvl="0" indent="-2190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3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ymbol"/>
              <a:buChar char="■"/>
            </a:pPr>
            <a:r>
              <a:rPr lang="en-US" sz="3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Moderate</a:t>
            </a:r>
            <a:r>
              <a:rPr lang="en-US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a person who doesn’t hold extreme political viewpoints &amp; whose attitudes are inbetween.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title"/>
          </p:nvPr>
        </p:nvSpPr>
        <p:spPr>
          <a:xfrm>
            <a:off x="914400" y="2778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aramond"/>
              <a:buNone/>
            </a:pPr>
            <a:r>
              <a:rPr lang="en-US" sz="4200" b="0" i="0" u="none" strike="noStrike" cap="none" baseline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Political Orientation</a:t>
            </a:r>
          </a:p>
        </p:txBody>
      </p:sp>
      <p:graphicFrame>
        <p:nvGraphicFramePr>
          <p:cNvPr id="317" name="Shape 317"/>
          <p:cNvGraphicFramePr/>
          <p:nvPr/>
        </p:nvGraphicFramePr>
        <p:xfrm>
          <a:off x="457200" y="1600200"/>
          <a:ext cx="8229600" cy="4733925"/>
        </p:xfrm>
        <a:graphic>
          <a:graphicData uri="http://schemas.openxmlformats.org/drawingml/2006/table">
            <a:tbl>
              <a:tblPr>
                <a:noFill/>
                <a:tableStyleId>{FE6AE3A6-BA08-4960-B0A8-D67892D608CB}</a:tableStyleId>
              </a:tblPr>
              <a:tblGrid>
                <a:gridCol w="4114800"/>
                <a:gridCol w="41148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8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Democrats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8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Republicans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0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90000"/>
                        <a:buFont typeface="Noto Symbol"/>
                        <a:buChar char="▪"/>
                      </a:pPr>
                      <a:r>
                        <a:rPr lang="en-US" sz="28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Usually more liberal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endParaRPr sz="2800" b="0" i="0" u="none" strike="noStrike" cap="none" baseline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90000"/>
                        <a:buFont typeface="Noto Symbol"/>
                        <a:buChar char="▪"/>
                      </a:pPr>
                      <a:r>
                        <a:rPr lang="en-US" sz="28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More concerned about government control &amp; more open to change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90000"/>
                        <a:buFont typeface="Noto Symbol"/>
                        <a:buChar char="▪"/>
                      </a:pPr>
                      <a:r>
                        <a:rPr lang="en-US" sz="28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Usually more politically conservative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endParaRPr sz="2800" b="0" i="0" u="none" strike="noStrike" cap="none" baseline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90000"/>
                        <a:buFont typeface="Noto Symbol"/>
                        <a:buChar char="▪"/>
                      </a:pPr>
                      <a:r>
                        <a:rPr lang="en-US" sz="28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Believe in less government control &amp; more individual responsibility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18" name="Shape 318"/>
          <p:cNvSpPr txBox="1"/>
          <p:nvPr/>
        </p:nvSpPr>
        <p:spPr>
          <a:xfrm rot="-900000">
            <a:off x="685799" y="4876800"/>
            <a:ext cx="3733799" cy="1330325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BOTH parties have many of the same goals, but often have different ideas about obtaining them</a:t>
            </a: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aramond"/>
              <a:buNone/>
            </a:pPr>
            <a:r>
              <a:rPr lang="en-US" sz="4200" b="0" i="0" u="none" strike="noStrike" cap="none" baseline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What is a Party Platform?</a:t>
            </a:r>
          </a:p>
        </p:txBody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Noto Symbol"/>
              <a:buChar char="■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Set of statements about what a candidate will do if elected</a:t>
            </a:r>
          </a:p>
          <a:p>
            <a:pPr marL="342900" marR="0" lvl="0" indent="-2438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Noto Symbol"/>
              <a:buChar char="■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Statements of policy &amp; promises</a:t>
            </a:r>
          </a:p>
        </p:txBody>
      </p:sp>
      <p:pic>
        <p:nvPicPr>
          <p:cNvPr id="325" name="Shape 32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800600" y="1600200"/>
            <a:ext cx="4037012" cy="48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title"/>
          </p:nvPr>
        </p:nvSpPr>
        <p:spPr>
          <a:xfrm>
            <a:off x="914400" y="2778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aramond"/>
              <a:buNone/>
            </a:pPr>
            <a:r>
              <a:rPr lang="en-US" sz="4200" b="0" i="0" u="none" strike="noStrike" cap="none" baseline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Taxes</a:t>
            </a:r>
          </a:p>
        </p:txBody>
      </p:sp>
      <p:graphicFrame>
        <p:nvGraphicFramePr>
          <p:cNvPr id="331" name="Shape 331"/>
          <p:cNvGraphicFramePr/>
          <p:nvPr/>
        </p:nvGraphicFramePr>
        <p:xfrm>
          <a:off x="457200" y="1600200"/>
          <a:ext cx="8229600" cy="4733925"/>
        </p:xfrm>
        <a:graphic>
          <a:graphicData uri="http://schemas.openxmlformats.org/drawingml/2006/table">
            <a:tbl>
              <a:tblPr>
                <a:noFill/>
                <a:tableStyleId>{0A48F01E-8582-41B2-86DA-42C56A222D71}</a:tableStyleId>
              </a:tblPr>
              <a:tblGrid>
                <a:gridCol w="4114800"/>
                <a:gridCol w="41148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8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Democrats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8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Republicans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0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90000"/>
                        <a:buFont typeface="Noto Symbol"/>
                        <a:buChar char="▪"/>
                      </a:pPr>
                      <a:r>
                        <a:rPr lang="en-US" sz="28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Favor targeted tax cuts directed at lower income Americans</a:t>
                      </a:r>
                    </a:p>
                    <a:p>
                      <a:pPr marL="0" marR="0" lvl="0" indent="160020" algn="l" rtl="0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Noto Symbol"/>
                        <a:buNone/>
                      </a:pPr>
                      <a:endParaRPr sz="2800" b="0" i="0" u="none" strike="noStrike" cap="none" baseline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90000"/>
                        <a:buFont typeface="Noto Symbol"/>
                        <a:buChar char="▪"/>
                      </a:pPr>
                      <a:r>
                        <a:rPr lang="en-US" sz="28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Higher taxes on middle to high incomes.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90000"/>
                        <a:buFont typeface="Noto Symbol"/>
                        <a:buChar char="▪"/>
                      </a:pPr>
                      <a:r>
                        <a:rPr lang="en-US" sz="28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Favor broad-based tax cuts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32" name="Shape 332"/>
          <p:cNvSpPr txBox="1"/>
          <p:nvPr/>
        </p:nvSpPr>
        <p:spPr>
          <a:xfrm rot="-900000">
            <a:off x="5170487" y="4418011"/>
            <a:ext cx="3505199" cy="1571625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 2001 &amp; 2003, George W. Bush won passage of 2 of the largest tax cuts in U.S. history</a:t>
            </a: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>
            <a:spLocks noGrp="1"/>
          </p:cNvSpPr>
          <p:nvPr>
            <p:ph type="title"/>
          </p:nvPr>
        </p:nvSpPr>
        <p:spPr>
          <a:xfrm>
            <a:off x="914400" y="2778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aramond"/>
              <a:buNone/>
            </a:pPr>
            <a:r>
              <a:rPr lang="en-US" sz="4200" b="0" i="0" u="none" strike="noStrike" cap="none" baseline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Government Spending</a:t>
            </a:r>
          </a:p>
        </p:txBody>
      </p:sp>
      <p:graphicFrame>
        <p:nvGraphicFramePr>
          <p:cNvPr id="338" name="Shape 338"/>
          <p:cNvGraphicFramePr/>
          <p:nvPr/>
        </p:nvGraphicFramePr>
        <p:xfrm>
          <a:off x="457200" y="1600200"/>
          <a:ext cx="8229600" cy="4733925"/>
        </p:xfrm>
        <a:graphic>
          <a:graphicData uri="http://schemas.openxmlformats.org/drawingml/2006/table">
            <a:tbl>
              <a:tblPr>
                <a:noFill/>
                <a:tableStyleId>{6C2C0C13-DC0D-4D17-9D75-42EF1FE7C26A}</a:tableStyleId>
              </a:tblPr>
              <a:tblGrid>
                <a:gridCol w="4114800"/>
                <a:gridCol w="41148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8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Democrats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8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Republicans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0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90000"/>
                        <a:buFont typeface="Noto Symbol"/>
                        <a:buChar char="▪"/>
                      </a:pPr>
                      <a:r>
                        <a:rPr lang="en-US" sz="28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Support larger federal spending programs administered from Washington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90000"/>
                        <a:buFont typeface="Noto Symbol"/>
                        <a:buChar char="▪"/>
                      </a:pPr>
                      <a:r>
                        <a:rPr lang="en-US" sz="28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Favor reduced spending in the form of block grants to the states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title"/>
          </p:nvPr>
        </p:nvSpPr>
        <p:spPr>
          <a:xfrm>
            <a:off x="914400" y="2778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aramond"/>
              <a:buNone/>
            </a:pPr>
            <a:r>
              <a:rPr lang="en-US" sz="4200" b="0" i="0" u="none" strike="noStrike" cap="none" baseline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Foreign Policy</a:t>
            </a:r>
          </a:p>
        </p:txBody>
      </p:sp>
      <p:graphicFrame>
        <p:nvGraphicFramePr>
          <p:cNvPr id="344" name="Shape 344"/>
          <p:cNvGraphicFramePr/>
          <p:nvPr/>
        </p:nvGraphicFramePr>
        <p:xfrm>
          <a:off x="457200" y="1600200"/>
          <a:ext cx="8229600" cy="4733925"/>
        </p:xfrm>
        <a:graphic>
          <a:graphicData uri="http://schemas.openxmlformats.org/drawingml/2006/table">
            <a:tbl>
              <a:tblPr>
                <a:noFill/>
                <a:tableStyleId>{299CB361-3498-4385-8FA3-7BFAF5C532CE}</a:tableStyleId>
              </a:tblPr>
              <a:tblGrid>
                <a:gridCol w="4114800"/>
                <a:gridCol w="41148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8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Democrats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8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Republicans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0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Noto Symbol"/>
                        <a:buChar char="▪"/>
                      </a:pPr>
                      <a:r>
                        <a:rPr lang="en-US" sz="28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Favor working through international organizations to combat terrorism</a:t>
                      </a:r>
                    </a:p>
                    <a:p>
                      <a:pPr marL="45720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Noto Symbol"/>
                        <a:buChar char="▪"/>
                      </a:pPr>
                      <a:r>
                        <a:rPr lang="en-US" sz="28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United Nations</a:t>
                      </a:r>
                    </a:p>
                    <a:p>
                      <a:pPr marL="45720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Noto Symbol"/>
                        <a:buChar char="▪"/>
                      </a:pPr>
                      <a:r>
                        <a:rPr lang="en-US" sz="28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NATO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Noto Symbol"/>
                        <a:buChar char="▪"/>
                      </a:pPr>
                      <a:r>
                        <a:rPr lang="en-US" sz="28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Believe the U.S. has the right as a sovereign nation to act alone against threats</a:t>
                      </a:r>
                    </a:p>
                    <a:p>
                      <a:pPr marL="0" marR="0" lvl="0" indent="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Noto Symbol"/>
                        <a:buNone/>
                      </a:pPr>
                      <a:endParaRPr sz="2800" b="0" i="0" u="none" strike="noStrike" cap="none" baseline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Noto Symbol"/>
                        <a:buChar char="▪"/>
                      </a:pPr>
                      <a:r>
                        <a:rPr lang="en-US" sz="28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“Bush Doctrine”</a:t>
                      </a:r>
                    </a:p>
                    <a:p>
                      <a:pPr marL="45720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Noto Symbol"/>
                        <a:buChar char="▪"/>
                      </a:pPr>
                      <a:r>
                        <a:rPr lang="en-US" sz="28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Pre-emptive strikes when necessary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>
            <a:spLocks noGrp="1"/>
          </p:cNvSpPr>
          <p:nvPr>
            <p:ph type="title"/>
          </p:nvPr>
        </p:nvSpPr>
        <p:spPr>
          <a:xfrm>
            <a:off x="914400" y="2778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aramond"/>
              <a:buNone/>
            </a:pPr>
            <a:r>
              <a:rPr lang="en-US" sz="4200" b="0" i="0" u="none" strike="noStrike" cap="none" baseline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Abortion</a:t>
            </a:r>
          </a:p>
        </p:txBody>
      </p:sp>
      <p:graphicFrame>
        <p:nvGraphicFramePr>
          <p:cNvPr id="350" name="Shape 350"/>
          <p:cNvGraphicFramePr/>
          <p:nvPr/>
        </p:nvGraphicFramePr>
        <p:xfrm>
          <a:off x="457200" y="1600200"/>
          <a:ext cx="8229600" cy="3966170"/>
        </p:xfrm>
        <a:graphic>
          <a:graphicData uri="http://schemas.openxmlformats.org/drawingml/2006/table">
            <a:tbl>
              <a:tblPr>
                <a:noFill/>
                <a:tableStyleId>{9457256D-25D1-4109-AB31-91292D16951D}</a:tableStyleId>
              </a:tblPr>
              <a:tblGrid>
                <a:gridCol w="4114800"/>
                <a:gridCol w="4114800"/>
              </a:tblGrid>
              <a:tr h="517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8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Democrats</a:t>
                      </a:r>
                    </a:p>
                  </a:txBody>
                  <a:tcPr marL="0" marR="0" marT="45700" marB="4570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8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Republicans</a:t>
                      </a:r>
                    </a:p>
                  </a:txBody>
                  <a:tcPr marL="0" marR="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8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Noto Symbol"/>
                        <a:buChar char="▪"/>
                      </a:pPr>
                      <a:r>
                        <a:rPr lang="en-US" sz="28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Believe abortion should remain legal in all circumstances. </a:t>
                      </a:r>
                    </a:p>
                    <a:p>
                      <a:pPr marL="0" marR="0" lvl="0" indent="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Noto Symbol"/>
                        <a:buNone/>
                      </a:pPr>
                      <a:endParaRPr sz="2800" b="0" i="0" u="none" strike="noStrike" cap="none" baseline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Noto Symbol"/>
                        <a:buChar char="▪"/>
                      </a:pPr>
                      <a:r>
                        <a:rPr lang="en-US" sz="28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Pro-Choice</a:t>
                      </a:r>
                    </a:p>
                    <a:p>
                      <a:pPr marL="0" marR="0" lvl="0" indent="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Noto Symbol"/>
                        <a:buNone/>
                      </a:pPr>
                      <a:endParaRPr sz="1800" b="0" i="0" u="none" strike="noStrike" cap="none" baseline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b="0" i="0" u="none" strike="noStrike" cap="none" baseline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45700" marB="4570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Noto Symbol"/>
                        <a:buChar char="▪"/>
                      </a:pPr>
                      <a:r>
                        <a:rPr lang="en-US" sz="28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Believe unborn children have the right to life, liberty and pursuit of happiness &amp; oppose abortion.</a:t>
                      </a:r>
                    </a:p>
                    <a:p>
                      <a:pPr marL="0" marR="0" lvl="0" indent="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Noto Symbol"/>
                        <a:buNone/>
                      </a:pPr>
                      <a:endParaRPr sz="2800" b="0" i="0" u="none" strike="noStrike" cap="none" baseline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Noto Symbol"/>
                        <a:buChar char="▪"/>
                      </a:pPr>
                      <a:r>
                        <a:rPr lang="en-US" sz="28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Pro-Life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2800" b="0" i="0" u="none" strike="noStrike" cap="none" baseline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51" name="Shape 351"/>
          <p:cNvSpPr txBox="1"/>
          <p:nvPr/>
        </p:nvSpPr>
        <p:spPr>
          <a:xfrm>
            <a:off x="4953000" y="5105400"/>
            <a:ext cx="289560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Shape 352"/>
          <p:cNvSpPr txBox="1"/>
          <p:nvPr/>
        </p:nvSpPr>
        <p:spPr>
          <a:xfrm rot="-900000">
            <a:off x="5529261" y="5118099"/>
            <a:ext cx="3505199" cy="1323974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Pro-Choice Republicans are considered moderate while Pro-Life Republicans are regarded as conservative</a:t>
            </a:r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>
            <a:spLocks noGrp="1"/>
          </p:cNvSpPr>
          <p:nvPr>
            <p:ph type="title"/>
          </p:nvPr>
        </p:nvSpPr>
        <p:spPr>
          <a:xfrm>
            <a:off x="914400" y="2778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aramond"/>
              <a:buNone/>
            </a:pPr>
            <a:r>
              <a:rPr lang="en-US" sz="4200" b="0" i="0" u="none" strike="noStrike" cap="none" baseline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Affirmative Action</a:t>
            </a:r>
          </a:p>
        </p:txBody>
      </p:sp>
      <p:graphicFrame>
        <p:nvGraphicFramePr>
          <p:cNvPr id="358" name="Shape 358"/>
          <p:cNvGraphicFramePr/>
          <p:nvPr/>
        </p:nvGraphicFramePr>
        <p:xfrm>
          <a:off x="457200" y="1600200"/>
          <a:ext cx="8229600" cy="4733925"/>
        </p:xfrm>
        <a:graphic>
          <a:graphicData uri="http://schemas.openxmlformats.org/drawingml/2006/table">
            <a:tbl>
              <a:tblPr>
                <a:noFill/>
                <a:tableStyleId>{94A8F2E0-EEF7-4CF1-9213-C4D53CC196EB}</a:tableStyleId>
              </a:tblPr>
              <a:tblGrid>
                <a:gridCol w="4114800"/>
                <a:gridCol w="41148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8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Democrats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8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Republicans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0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Noto Symbol"/>
                        <a:buChar char="▪"/>
                      </a:pPr>
                      <a:r>
                        <a:rPr lang="en-US" sz="28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Support the use of preferential treatment to achieve racial diversity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Noto Symbol"/>
                        <a:buChar char="▪"/>
                      </a:pPr>
                      <a:r>
                        <a:rPr lang="en-US" sz="28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Oppose race-based quotas &amp; set-asides</a:t>
                      </a:r>
                    </a:p>
                    <a:p>
                      <a:pPr marL="0" marR="0" lvl="0" indent="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Noto Symbol"/>
                        <a:buNone/>
                      </a:pPr>
                      <a:endParaRPr sz="2800" b="0" i="0" u="none" strike="noStrike" cap="none" baseline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Noto Symbol"/>
                        <a:buChar char="▪"/>
                      </a:pPr>
                      <a:r>
                        <a:rPr lang="en-US" sz="28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Support economic-based affirmative action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>
            <a:spLocks noGrp="1"/>
          </p:cNvSpPr>
          <p:nvPr>
            <p:ph type="title"/>
          </p:nvPr>
        </p:nvSpPr>
        <p:spPr>
          <a:xfrm>
            <a:off x="914400" y="2778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aramond"/>
              <a:buNone/>
            </a:pPr>
            <a:r>
              <a:rPr lang="en-US" sz="4200" b="0" i="0" u="none" strike="noStrike" cap="none" baseline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Social Security Reform</a:t>
            </a:r>
          </a:p>
        </p:txBody>
      </p:sp>
      <p:graphicFrame>
        <p:nvGraphicFramePr>
          <p:cNvPr id="364" name="Shape 364"/>
          <p:cNvGraphicFramePr/>
          <p:nvPr/>
        </p:nvGraphicFramePr>
        <p:xfrm>
          <a:off x="457200" y="1600200"/>
          <a:ext cx="8229600" cy="4733925"/>
        </p:xfrm>
        <a:graphic>
          <a:graphicData uri="http://schemas.openxmlformats.org/drawingml/2006/table">
            <a:tbl>
              <a:tblPr>
                <a:noFill/>
                <a:tableStyleId>{B1BBEEE9-90DA-4F40-B46A-7D994876FCCB}</a:tableStyleId>
              </a:tblPr>
              <a:tblGrid>
                <a:gridCol w="4114800"/>
                <a:gridCol w="41148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8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Democrats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8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Republicans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0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Noto Symbol"/>
                        <a:buChar char="▪"/>
                      </a:pPr>
                      <a:r>
                        <a:rPr lang="en-US" sz="28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Oppose privatization &amp; individual retirement accounts</a:t>
                      </a:r>
                    </a:p>
                    <a:p>
                      <a:pPr marL="0" marR="0" lvl="0" indent="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Noto Symbol"/>
                        <a:buNone/>
                      </a:pPr>
                      <a:endParaRPr sz="2800" b="0" i="0" u="none" strike="noStrike" cap="none" baseline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Noto Symbol"/>
                        <a:buChar char="▪"/>
                      </a:pPr>
                      <a:r>
                        <a:rPr lang="en-US" sz="28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Oppose raising the age of retirement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Noto Symbol"/>
                        <a:buChar char="▪"/>
                      </a:pPr>
                      <a:r>
                        <a:rPr lang="en-US" sz="28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Favor partially privatizing Social Security &amp; the creation of individual retirement accounts</a:t>
                      </a:r>
                    </a:p>
                    <a:p>
                      <a:pPr marL="0" marR="0" lvl="0" indent="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Noto Symbol"/>
                        <a:buNone/>
                      </a:pPr>
                      <a:endParaRPr sz="2800" b="0" i="0" u="none" strike="noStrike" cap="none" baseline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Noto Symbol"/>
                        <a:buChar char="▪"/>
                      </a:pPr>
                      <a:r>
                        <a:rPr lang="en-US" sz="28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Raise the age of retirement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/>
        </p:nvSpPr>
        <p:spPr>
          <a:xfrm>
            <a:off x="228600" y="1828800"/>
            <a:ext cx="8610599" cy="30464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r>
              <a:rPr lang="en-US" sz="4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2. Unions reduce productivity by discouraging workers from performing tasks not agreed to in a labor management contract.</a:t>
            </a:r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>
            <a:spLocks noGrp="1"/>
          </p:cNvSpPr>
          <p:nvPr>
            <p:ph type="title"/>
          </p:nvPr>
        </p:nvSpPr>
        <p:spPr>
          <a:xfrm>
            <a:off x="914400" y="2778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aramond"/>
              <a:buNone/>
            </a:pPr>
            <a:r>
              <a:rPr lang="en-US" sz="4200" b="0" i="0" u="none" strike="noStrike" cap="none" baseline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Health Care</a:t>
            </a:r>
          </a:p>
        </p:txBody>
      </p:sp>
      <p:graphicFrame>
        <p:nvGraphicFramePr>
          <p:cNvPr id="370" name="Shape 370"/>
          <p:cNvGraphicFramePr/>
          <p:nvPr/>
        </p:nvGraphicFramePr>
        <p:xfrm>
          <a:off x="457200" y="1600200"/>
          <a:ext cx="8229600" cy="4733925"/>
        </p:xfrm>
        <a:graphic>
          <a:graphicData uri="http://schemas.openxmlformats.org/drawingml/2006/table">
            <a:tbl>
              <a:tblPr>
                <a:noFill/>
                <a:tableStyleId>{412BF9E6-EE74-43F9-8129-B393A9D7C540}</a:tableStyleId>
              </a:tblPr>
              <a:tblGrid>
                <a:gridCol w="4114800"/>
                <a:gridCol w="41148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Noto Symbol"/>
                        <a:buChar char="▪"/>
                      </a:pPr>
                      <a:r>
                        <a:rPr lang="en-US" sz="28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Democrats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Noto Symbol"/>
                        <a:buChar char="▪"/>
                      </a:pPr>
                      <a:r>
                        <a:rPr lang="en-US" sz="28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Republicans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0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Noto Symbol"/>
                        <a:buChar char="▪"/>
                      </a:pPr>
                      <a:r>
                        <a:rPr lang="en-US" sz="28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Support universal health-care coverage guaranteed by the federal government</a:t>
                      </a:r>
                    </a:p>
                    <a:p>
                      <a:pPr marL="0" marR="0" lvl="0" indent="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Noto Symbol"/>
                        <a:buNone/>
                      </a:pPr>
                      <a:endParaRPr sz="2800" b="0" i="0" u="none" strike="noStrike" cap="none" baseline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Noto Symbol"/>
                        <a:buChar char="▪"/>
                      </a:pPr>
                      <a:r>
                        <a:rPr lang="en-US" sz="28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Government money for medical research such as stem cell research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Noto Symbol"/>
                        <a:buChar char="▪"/>
                      </a:pPr>
                      <a:r>
                        <a:rPr lang="en-US" sz="28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Favor health maintenance organization reform &amp; incremental coverage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endParaRPr sz="2800" b="0" i="0" u="none" strike="noStrike" cap="none" baseline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Noto Symbol"/>
                        <a:buChar char="▪"/>
                      </a:pPr>
                      <a:r>
                        <a:rPr lang="en-US" sz="28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Promote health savings accounts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Noto Symbol"/>
                        <a:buChar char="▪"/>
                      </a:pPr>
                      <a:r>
                        <a:rPr lang="en-US" sz="28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 government money for stem cell research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71" name="Shape 371"/>
          <p:cNvSpPr txBox="1"/>
          <p:nvPr/>
        </p:nvSpPr>
        <p:spPr>
          <a:xfrm rot="-720000">
            <a:off x="914399" y="5257799"/>
            <a:ext cx="3505200" cy="1206499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BOTH parties support improving prescription drug benefits</a:t>
            </a:r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>
            <a:spLocks noGrp="1"/>
          </p:cNvSpPr>
          <p:nvPr>
            <p:ph type="title"/>
          </p:nvPr>
        </p:nvSpPr>
        <p:spPr>
          <a:xfrm>
            <a:off x="914400" y="2778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aramond"/>
              <a:buNone/>
            </a:pPr>
            <a:r>
              <a:rPr lang="en-US" sz="4200" b="0" i="0" u="none" strike="noStrike" cap="none" baseline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Education</a:t>
            </a:r>
          </a:p>
        </p:txBody>
      </p:sp>
      <p:graphicFrame>
        <p:nvGraphicFramePr>
          <p:cNvPr id="377" name="Shape 377"/>
          <p:cNvGraphicFramePr/>
          <p:nvPr/>
        </p:nvGraphicFramePr>
        <p:xfrm>
          <a:off x="457200" y="1600200"/>
          <a:ext cx="8229600" cy="4733925"/>
        </p:xfrm>
        <a:graphic>
          <a:graphicData uri="http://schemas.openxmlformats.org/drawingml/2006/table">
            <a:tbl>
              <a:tblPr>
                <a:noFill/>
                <a:tableStyleId>{BED6C5F8-81A8-4C89-A207-40443B9C63F3}</a:tableStyleId>
              </a:tblPr>
              <a:tblGrid>
                <a:gridCol w="4114800"/>
                <a:gridCol w="41148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4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Democrats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4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Republicans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0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Noto Symbol"/>
                        <a:buChar char="▪"/>
                      </a:pPr>
                      <a:r>
                        <a:rPr lang="en-US" sz="24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Favor increased federal spending &amp; control</a:t>
                      </a:r>
                    </a:p>
                    <a:p>
                      <a:pPr marL="0" marR="0" lvl="0" indent="1524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Noto Symbol"/>
                        <a:buNone/>
                      </a:pPr>
                      <a:endParaRPr sz="2400" b="0" i="0" u="none" strike="noStrike" cap="none" baseline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Noto Symbol"/>
                        <a:buChar char="▪"/>
                      </a:pPr>
                      <a:r>
                        <a:rPr lang="en-US" sz="24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Early learning &amp; individual attention</a:t>
                      </a:r>
                    </a:p>
                    <a:p>
                      <a:pPr marL="0" marR="0" lvl="0" indent="1524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Noto Symbol"/>
                        <a:buNone/>
                      </a:pPr>
                      <a:endParaRPr sz="2400" b="0" i="0" u="none" strike="noStrike" cap="none" baseline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Noto Symbol"/>
                        <a:buChar char="▪"/>
                      </a:pPr>
                      <a:r>
                        <a:rPr lang="en-US" sz="24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Better trained &amp; paid teachers</a:t>
                      </a:r>
                    </a:p>
                    <a:p>
                      <a:pPr marL="0" marR="0" lvl="0" indent="1524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Noto Symbol"/>
                        <a:buNone/>
                      </a:pPr>
                      <a:endParaRPr sz="2400" b="0" i="0" u="none" strike="noStrike" cap="none" baseline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Noto Symbol"/>
                        <a:buChar char="▪"/>
                      </a:pPr>
                      <a:r>
                        <a:rPr lang="en-US" sz="24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More student aid &amp; tax credits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Noto Symbol"/>
                        <a:buChar char="▪"/>
                      </a:pPr>
                      <a:r>
                        <a:rPr lang="en-US" sz="24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Favor less federal spending &amp; control</a:t>
                      </a:r>
                    </a:p>
                    <a:p>
                      <a:pPr marL="0" marR="0" lvl="0" indent="1524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Noto Symbol"/>
                        <a:buNone/>
                      </a:pPr>
                      <a:endParaRPr sz="2400" b="0" i="0" u="none" strike="noStrike" cap="none" baseline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Noto Symbol"/>
                        <a:buChar char="▪"/>
                      </a:pPr>
                      <a:r>
                        <a:rPr lang="en-US" sz="24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Raise academic standards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endParaRPr sz="2400" b="0" i="0" u="none" strike="noStrike" cap="none" baseline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Noto Symbol"/>
                        <a:buChar char="▪"/>
                      </a:pPr>
                      <a:r>
                        <a:rPr lang="en-US" sz="24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More charter schools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78" name="Shape 378"/>
          <p:cNvSpPr txBox="1"/>
          <p:nvPr/>
        </p:nvSpPr>
        <p:spPr>
          <a:xfrm rot="-900000">
            <a:off x="4952999" y="4724399"/>
            <a:ext cx="3505199" cy="1571625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 1995, the Republican Congress tried to abolish the Department of Education</a:t>
            </a:r>
          </a:p>
        </p:txBody>
      </p: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>
            <a:spLocks noGrp="1"/>
          </p:cNvSpPr>
          <p:nvPr>
            <p:ph type="title"/>
          </p:nvPr>
        </p:nvSpPr>
        <p:spPr>
          <a:xfrm>
            <a:off x="914400" y="2778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aramond"/>
              <a:buNone/>
            </a:pPr>
            <a:r>
              <a:rPr lang="en-US" sz="4200" b="0" i="0" u="none" strike="noStrike" cap="none" baseline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Minimum Wage</a:t>
            </a:r>
          </a:p>
        </p:txBody>
      </p:sp>
      <p:graphicFrame>
        <p:nvGraphicFramePr>
          <p:cNvPr id="384" name="Shape 384"/>
          <p:cNvGraphicFramePr/>
          <p:nvPr/>
        </p:nvGraphicFramePr>
        <p:xfrm>
          <a:off x="457200" y="1600200"/>
          <a:ext cx="8229600" cy="4733925"/>
        </p:xfrm>
        <a:graphic>
          <a:graphicData uri="http://schemas.openxmlformats.org/drawingml/2006/table">
            <a:tbl>
              <a:tblPr>
                <a:noFill/>
                <a:tableStyleId>{572A9CFA-8AD2-484D-ACC6-B843FE0CBC57}</a:tableStyleId>
              </a:tblPr>
              <a:tblGrid>
                <a:gridCol w="4114800"/>
                <a:gridCol w="41148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4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Democrats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4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Republicans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0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90000"/>
                        <a:buFont typeface="Noto Symbol"/>
                        <a:buChar char="▪"/>
                      </a:pPr>
                      <a:r>
                        <a:rPr lang="en-US" sz="24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Support regular increases in the minimum wage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90000"/>
                        <a:buFont typeface="Noto Symbol"/>
                        <a:buChar char="▪"/>
                      </a:pPr>
                      <a:r>
                        <a:rPr lang="en-US" sz="24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Oppose regular increases in the minimum wage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85" name="Shape 385"/>
          <p:cNvSpPr txBox="1"/>
          <p:nvPr/>
        </p:nvSpPr>
        <p:spPr>
          <a:xfrm rot="-900000">
            <a:off x="838199" y="3733799"/>
            <a:ext cx="3505199" cy="2301875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During the Clinton Administration, minimum wage went from $4.25 to $5.15—the largest increase during an 8 year period</a:t>
            </a:r>
          </a:p>
        </p:txBody>
      </p:sp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>
            <a:spLocks noGrp="1"/>
          </p:cNvSpPr>
          <p:nvPr>
            <p:ph type="title"/>
          </p:nvPr>
        </p:nvSpPr>
        <p:spPr>
          <a:xfrm>
            <a:off x="914400" y="2778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aramond"/>
              <a:buNone/>
            </a:pPr>
            <a:r>
              <a:rPr lang="en-US" sz="4200" b="0" i="0" u="none" strike="noStrike" cap="none" baseline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Gay Marriage</a:t>
            </a:r>
          </a:p>
        </p:txBody>
      </p:sp>
      <p:graphicFrame>
        <p:nvGraphicFramePr>
          <p:cNvPr id="391" name="Shape 391"/>
          <p:cNvGraphicFramePr/>
          <p:nvPr/>
        </p:nvGraphicFramePr>
        <p:xfrm>
          <a:off x="457200" y="1600200"/>
          <a:ext cx="8229600" cy="4733925"/>
        </p:xfrm>
        <a:graphic>
          <a:graphicData uri="http://schemas.openxmlformats.org/drawingml/2006/table">
            <a:tbl>
              <a:tblPr>
                <a:noFill/>
                <a:tableStyleId>{C3A5B17E-1A3C-418E-9CA0-9E0CE2688B45}</a:tableStyleId>
              </a:tblPr>
              <a:tblGrid>
                <a:gridCol w="4114800"/>
                <a:gridCol w="41148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8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Democrats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8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Republicans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0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90000"/>
                        <a:buFont typeface="Noto Symbol"/>
                        <a:buChar char="▪"/>
                      </a:pPr>
                      <a:r>
                        <a:rPr lang="en-US" sz="28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Generally favor gay marriages, same-sex unions &amp; gay rights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90000"/>
                        <a:buFont typeface="Noto Symbol"/>
                        <a:buChar char="▪"/>
                      </a:pPr>
                      <a:r>
                        <a:rPr lang="en-US" sz="28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Believe in traditional marriage (between one man and one woman), oppose civil unions &amp; gay rights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>
            <a:spLocks noGrp="1"/>
          </p:cNvSpPr>
          <p:nvPr>
            <p:ph type="ctrTitle"/>
          </p:nvPr>
        </p:nvSpPr>
        <p:spPr>
          <a:xfrm>
            <a:off x="914400" y="1524000"/>
            <a:ext cx="7623174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aramond"/>
              <a:buNone/>
            </a:pPr>
            <a:r>
              <a:rPr lang="en-US" sz="5000" b="0" i="0" u="none" strike="noStrike" cap="none" baseline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History of U.S. Political Parties</a:t>
            </a:r>
          </a:p>
        </p:txBody>
      </p:sp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aramond"/>
              <a:buNone/>
            </a:pPr>
            <a:r>
              <a:rPr lang="en-US" sz="4200" b="0" i="0" u="none" strike="noStrike" cap="none" baseline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The Elephant &amp; the Donkey</a:t>
            </a:r>
          </a:p>
        </p:txBody>
      </p:sp>
      <p:sp>
        <p:nvSpPr>
          <p:cNvPr id="402" name="Shape 40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2666999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Noto Symbol"/>
              <a:buChar char="■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Thomas Nast</a:t>
            </a:r>
          </a:p>
          <a:p>
            <a:pPr marL="669925" marR="0" lvl="1" indent="-32702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ymbol"/>
              <a:buChar char="❑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Political Cartoonist</a:t>
            </a:r>
          </a:p>
          <a:p>
            <a:pPr marL="669925" marR="0" lvl="1" indent="-25082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Noto Symbol"/>
              <a:buChar char="■"/>
            </a:pPr>
            <a:r>
              <a:rPr lang="en-US" sz="2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Elephant</a:t>
            </a:r>
          </a:p>
          <a:p>
            <a:pPr marL="669925" marR="0" lvl="1" indent="-32702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ymbol"/>
              <a:buChar char="❑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Strong &amp; noble</a:t>
            </a:r>
          </a:p>
          <a:p>
            <a:pPr marL="669925" marR="0" lvl="1" indent="-32702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ymbol"/>
              <a:buChar char="❑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Mighty</a:t>
            </a:r>
          </a:p>
          <a:p>
            <a:pPr marL="669925" marR="0" lvl="1" indent="-32702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Noto Symbol"/>
              <a:buChar char="■"/>
            </a:pPr>
            <a:r>
              <a:rPr lang="en-US" sz="22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Donkey</a:t>
            </a:r>
          </a:p>
          <a:p>
            <a:pPr marL="669925" marR="0" lvl="1" indent="-32702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ymbol"/>
              <a:buChar char="❑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 horse</a:t>
            </a:r>
          </a:p>
          <a:p>
            <a:pPr marL="669925" marR="0" lvl="1" indent="-32702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ymbol"/>
              <a:buChar char="❑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Dependable &amp; trustworthy</a:t>
            </a:r>
          </a:p>
        </p:txBody>
      </p:sp>
      <p:pic>
        <p:nvPicPr>
          <p:cNvPr id="403" name="Shape 403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429000" y="1524000"/>
            <a:ext cx="5181600" cy="4530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aramond"/>
              <a:buNone/>
            </a:pPr>
            <a:r>
              <a:rPr lang="en-US" sz="3800" b="0" i="0" u="none" strike="noStrike" cap="none" baseline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The 2-Party System in American History</a:t>
            </a:r>
          </a:p>
        </p:txBody>
      </p:sp>
      <p:pic>
        <p:nvPicPr>
          <p:cNvPr id="409" name="Shape 40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219200"/>
            <a:ext cx="4038599" cy="4530724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Shape 41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ymbol"/>
              <a:buChar char="■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George Washington warned against “factions” in his Farewell Address</a:t>
            </a:r>
          </a:p>
          <a:p>
            <a:pPr marL="342900" marR="0" lvl="0" indent="-235584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ymbol"/>
              <a:buChar char="■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Political parties began during Washington’s administration &amp; have become a force in elections ever since</a:t>
            </a:r>
          </a:p>
        </p:txBody>
      </p:sp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aramond"/>
              <a:buNone/>
            </a:pPr>
            <a:r>
              <a:rPr lang="en-US" sz="4200" b="0" i="0" u="none" strike="noStrike" cap="none" baseline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Eras of Dominance</a:t>
            </a:r>
          </a:p>
        </p:txBody>
      </p:sp>
      <p:sp>
        <p:nvSpPr>
          <p:cNvPr id="416" name="Shape 4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Noto Symbol"/>
              <a:buChar char="■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Between 1800 &amp; today there have been 4 eras in which one party or the other has dominated national politics</a:t>
            </a:r>
          </a:p>
          <a:p>
            <a:pPr marL="342900" marR="0" lvl="0" indent="-252095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Noto Symbol"/>
              <a:buChar char="■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Much of the current era has been marked by a split in party control of the White House &amp; Congress</a:t>
            </a:r>
          </a:p>
        </p:txBody>
      </p:sp>
      <p:pic>
        <p:nvPicPr>
          <p:cNvPr id="417" name="Shape 417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267200" y="1066800"/>
            <a:ext cx="4143374" cy="4648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aramond"/>
              <a:buNone/>
            </a:pPr>
            <a:r>
              <a:rPr lang="en-US" sz="4200" b="0" i="0" u="none" strike="noStrike" cap="none" baseline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The Eras of Domination</a:t>
            </a:r>
          </a:p>
        </p:txBody>
      </p:sp>
      <p:sp>
        <p:nvSpPr>
          <p:cNvPr id="423" name="Shape 4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2600" b="0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Democrats 1800-1860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ymbol"/>
              <a:buChar char="■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Farmers, planters, debtors, pioneers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ymbol"/>
              <a:buChar char="■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Opposed by Federalists, Whigs, &amp; Republicans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35584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Shape 42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ymbol"/>
              <a:buChar char="■"/>
            </a:pPr>
            <a:r>
              <a:rPr lang="en-US" sz="26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Thomas Jefferson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ymbol"/>
              <a:buChar char="■"/>
            </a:pPr>
            <a:r>
              <a:rPr lang="en-US" sz="26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James Madison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ymbol"/>
              <a:buChar char="■"/>
            </a:pPr>
            <a:r>
              <a:rPr lang="en-US" sz="26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James Monroe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ymbol"/>
              <a:buChar char="■"/>
            </a:pPr>
            <a:r>
              <a:rPr lang="en-US" sz="26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Andrew Jackson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ymbol"/>
              <a:buChar char="■"/>
            </a:pPr>
            <a:r>
              <a:rPr lang="en-US" sz="26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Martin Van Buren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ymbol"/>
              <a:buChar char="■"/>
            </a:pPr>
            <a:r>
              <a:rPr lang="en-US" sz="26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James K. Polk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ymbol"/>
              <a:buChar char="■"/>
            </a:pPr>
            <a:r>
              <a:rPr lang="en-US" sz="26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Franklin Pierce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ymbol"/>
              <a:buChar char="■"/>
            </a:pPr>
            <a:r>
              <a:rPr lang="en-US" sz="26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James Buchanan</a:t>
            </a:r>
          </a:p>
        </p:txBody>
      </p:sp>
      <p:pic>
        <p:nvPicPr>
          <p:cNvPr id="425" name="Shape 4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0800" y="4800600"/>
            <a:ext cx="1904999" cy="1697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aramond"/>
              <a:buNone/>
            </a:pPr>
            <a:r>
              <a:rPr lang="en-US" sz="4200" b="0" i="0" u="none" strike="noStrike" cap="none" baseline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The Eras of Domination</a:t>
            </a:r>
          </a:p>
        </p:txBody>
      </p:sp>
      <p:sp>
        <p:nvSpPr>
          <p:cNvPr id="431" name="Shape 4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2200" b="0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Republicans 1860-1932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Noto Symbol"/>
              <a:buChar char="■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Supported by Northern &amp; Western farmers, African Americans, &amp; businessmen</a:t>
            </a:r>
          </a:p>
          <a:p>
            <a:pPr marL="342900" marR="0" lvl="0" indent="-252095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Noto Symbol"/>
              <a:buChar char="■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Democrats controlled the South at this time</a:t>
            </a:r>
          </a:p>
        </p:txBody>
      </p:sp>
      <p:sp>
        <p:nvSpPr>
          <p:cNvPr id="432" name="Shape 432"/>
          <p:cNvSpPr txBox="1">
            <a:spLocks noGrp="1"/>
          </p:cNvSpPr>
          <p:nvPr>
            <p:ph type="body" idx="2"/>
          </p:nvPr>
        </p:nvSpPr>
        <p:spPr>
          <a:xfrm>
            <a:off x="4648200" y="1371600"/>
            <a:ext cx="4038599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Noto Symbol"/>
              <a:buChar char="■"/>
            </a:pPr>
            <a:r>
              <a:rPr lang="en-US" sz="2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Abraham Lincoln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Noto Symbol"/>
              <a:buChar char="■"/>
            </a:pPr>
            <a:r>
              <a:rPr lang="en-US" sz="2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Andrew Johnson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Noto Symbol"/>
              <a:buChar char="■"/>
            </a:pPr>
            <a:r>
              <a:rPr lang="en-US" sz="2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Ulysses S. Grant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Noto Symbol"/>
              <a:buChar char="■"/>
            </a:pPr>
            <a:r>
              <a:rPr lang="en-US" sz="2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Rutherford B. Hayes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Noto Symbol"/>
              <a:buChar char="■"/>
            </a:pPr>
            <a:r>
              <a:rPr lang="en-US" sz="2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James A. Garfield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Noto Symbol"/>
              <a:buChar char="■"/>
            </a:pPr>
            <a:r>
              <a:rPr lang="en-US" sz="2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Chester Arthur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Noto Symbol"/>
              <a:buChar char="■"/>
            </a:pPr>
            <a:r>
              <a:rPr lang="en-US" sz="2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Benjamin Harrison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Noto Symbol"/>
              <a:buChar char="■"/>
            </a:pPr>
            <a:r>
              <a:rPr lang="en-US" sz="2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William McKinley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Noto Symbol"/>
              <a:buChar char="■"/>
            </a:pPr>
            <a:r>
              <a:rPr lang="en-US" sz="2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Teddy Roosevelt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Noto Symbol"/>
              <a:buChar char="■"/>
            </a:pPr>
            <a:r>
              <a:rPr lang="en-US" sz="2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William Taft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Noto Symbol"/>
              <a:buChar char="■"/>
            </a:pPr>
            <a:r>
              <a:rPr lang="en-US" sz="2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Warren G. Harding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Noto Symbol"/>
              <a:buChar char="■"/>
            </a:pPr>
            <a:r>
              <a:rPr lang="en-US" sz="2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Calvin Coolidge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Noto Symbol"/>
              <a:buChar char="■"/>
            </a:pPr>
            <a:r>
              <a:rPr lang="en-US" sz="2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Herbert Hoover</a:t>
            </a:r>
          </a:p>
          <a:p>
            <a:pPr marL="342900" marR="0" lvl="0" indent="-252095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200" b="0" i="0" u="none" strike="noStrike" cap="none" baseline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3" name="Shape 4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6400" y="4724400"/>
            <a:ext cx="2438399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/>
        </p:nvSpPr>
        <p:spPr>
          <a:xfrm>
            <a:off x="228600" y="1828800"/>
            <a:ext cx="8610599" cy="2308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r>
              <a:rPr lang="en-US" sz="4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3. High government taxes discourage citizens from working hard.</a:t>
            </a:r>
          </a:p>
        </p:txBody>
      </p:sp>
    </p:spTree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aramond"/>
              <a:buNone/>
            </a:pPr>
            <a:r>
              <a:rPr lang="en-US" sz="4200" b="0" i="0" u="none" strike="noStrike" cap="none" baseline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The Eras of Domination</a:t>
            </a:r>
          </a:p>
        </p:txBody>
      </p:sp>
      <p:sp>
        <p:nvSpPr>
          <p:cNvPr id="439" name="Shape 4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2600" b="0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Democrats 1932-1968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ymbol"/>
              <a:buChar char="■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Supported by Southerners, small farmers, organized labor, minorities, &amp; big cities</a:t>
            </a:r>
          </a:p>
          <a:p>
            <a:pPr marL="342900" marR="0" lvl="0" indent="-235584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ymbol"/>
              <a:buChar char="■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Led by FDR’s New Deal gov’t. following the Great Depression</a:t>
            </a:r>
          </a:p>
        </p:txBody>
      </p:sp>
      <p:sp>
        <p:nvSpPr>
          <p:cNvPr id="440" name="Shape 44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ymbol"/>
              <a:buChar char="■"/>
            </a:pPr>
            <a:r>
              <a:rPr lang="en-US" sz="26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FDR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ymbol"/>
              <a:buChar char="■"/>
            </a:pPr>
            <a:r>
              <a:rPr lang="en-US" sz="26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Harry S. Truman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ymbol"/>
              <a:buChar char="■"/>
            </a:pPr>
            <a:r>
              <a:rPr lang="en-US" sz="26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JFK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ymbol"/>
              <a:buChar char="■"/>
            </a:pPr>
            <a:r>
              <a:rPr lang="en-US" sz="26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Lyndon B. Johnson</a:t>
            </a:r>
          </a:p>
        </p:txBody>
      </p:sp>
      <p:pic>
        <p:nvPicPr>
          <p:cNvPr id="441" name="Shape 4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0" y="4038600"/>
            <a:ext cx="1904999" cy="1697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aramond"/>
              <a:buNone/>
            </a:pPr>
            <a:r>
              <a:rPr lang="en-US" sz="4200" b="0" i="0" u="none" strike="noStrike" cap="none" baseline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The Eras of Domination</a:t>
            </a:r>
          </a:p>
        </p:txBody>
      </p:sp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5029199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2600" b="0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 Era: Divided 1968- Now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ymbol"/>
              <a:buChar char="■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Republicans have dominated the White House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ymbol"/>
              <a:buChar char="■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Democrats have controlled Congress</a:t>
            </a:r>
          </a:p>
          <a:p>
            <a:pPr marL="342900" marR="0" lvl="0" indent="-235584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ymbol"/>
              <a:buChar char="■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Divided government</a:t>
            </a:r>
          </a:p>
        </p:txBody>
      </p:sp>
      <p:sp>
        <p:nvSpPr>
          <p:cNvPr id="448" name="Shape 448"/>
          <p:cNvSpPr txBox="1">
            <a:spLocks noGrp="1"/>
          </p:cNvSpPr>
          <p:nvPr>
            <p:ph type="body" idx="2"/>
          </p:nvPr>
        </p:nvSpPr>
        <p:spPr>
          <a:xfrm>
            <a:off x="5334000" y="1600200"/>
            <a:ext cx="3352799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ymbol"/>
              <a:buChar char="■"/>
            </a:pPr>
            <a:r>
              <a:rPr lang="en-US" sz="26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Richard Nixon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ymbol"/>
              <a:buChar char="■"/>
            </a:pPr>
            <a:r>
              <a:rPr lang="en-US" sz="26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Gerald Ford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ymbol"/>
              <a:buChar char="■"/>
            </a:pPr>
            <a:r>
              <a:rPr lang="en-US" sz="26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James Carter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ymbol"/>
              <a:buChar char="■"/>
            </a:pPr>
            <a:r>
              <a:rPr lang="en-US" sz="26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Ronald Reagan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ymbol"/>
              <a:buChar char="■"/>
            </a:pPr>
            <a:r>
              <a:rPr lang="en-US" sz="26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George H.W. Bush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ymbol"/>
              <a:buChar char="■"/>
            </a:pPr>
            <a:r>
              <a:rPr lang="en-US" sz="26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Bill Clinton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ymbol"/>
              <a:buChar char="■"/>
            </a:pPr>
            <a:r>
              <a:rPr lang="en-US" sz="26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George W. Bush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ymbol"/>
              <a:buChar char="■"/>
            </a:pPr>
            <a:r>
              <a:rPr lang="en-US" sz="26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Barack Obama</a:t>
            </a:r>
          </a:p>
        </p:txBody>
      </p:sp>
      <p:pic>
        <p:nvPicPr>
          <p:cNvPr id="449" name="Shape 4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400" y="5334000"/>
            <a:ext cx="1371599" cy="122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Shape 4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52600" y="5334000"/>
            <a:ext cx="1752600" cy="1314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>
            <a:spLocks noGrp="1"/>
          </p:cNvSpPr>
          <p:nvPr>
            <p:ph type="ctrTitle"/>
          </p:nvPr>
        </p:nvSpPr>
        <p:spPr>
          <a:xfrm>
            <a:off x="914400" y="1524000"/>
            <a:ext cx="7623174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aramond"/>
              <a:buNone/>
            </a:pPr>
            <a:r>
              <a:rPr lang="en-US" sz="5000" b="0" i="0" u="none" strike="noStrike" cap="none" baseline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The Minor Parties</a:t>
            </a:r>
          </a:p>
        </p:txBody>
      </p:sp>
      <p:pic>
        <p:nvPicPr>
          <p:cNvPr id="456" name="Shape 4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852487"/>
            <a:ext cx="2570162" cy="273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aramond"/>
              <a:buNone/>
            </a:pPr>
            <a:r>
              <a:rPr lang="en-US" sz="4200" b="0" i="0" u="none" strike="noStrike" cap="none" baseline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Minor Parties</a:t>
            </a:r>
          </a:p>
        </p:txBody>
      </p:sp>
      <p:pic>
        <p:nvPicPr>
          <p:cNvPr id="462" name="Shape 46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876800" y="609600"/>
            <a:ext cx="1493836" cy="1676399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Shape 463"/>
          <p:cNvSpPr txBox="1">
            <a:spLocks noGrp="1"/>
          </p:cNvSpPr>
          <p:nvPr>
            <p:ph type="body" idx="2"/>
          </p:nvPr>
        </p:nvSpPr>
        <p:spPr>
          <a:xfrm>
            <a:off x="457200" y="1600200"/>
            <a:ext cx="4038599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ymbol"/>
              <a:buChar char="■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AKA “Third Parties”</a:t>
            </a:r>
          </a:p>
          <a:p>
            <a:pPr marL="342900" marR="0" lvl="0" indent="-235584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ymbol"/>
              <a:buChar char="■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Introduce useful innovations in American politics</a:t>
            </a:r>
          </a:p>
          <a:p>
            <a:pPr marL="342900" marR="0" lvl="0" indent="-235584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ymbol"/>
              <a:buChar char="■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Unlike major parties, tend to take clear-cut stands on controversial issues</a:t>
            </a:r>
          </a:p>
        </p:txBody>
      </p:sp>
      <p:pic>
        <p:nvPicPr>
          <p:cNvPr id="464" name="Shape 4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00800" y="1371600"/>
            <a:ext cx="1814512" cy="1904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Shape 46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0" y="3124200"/>
            <a:ext cx="1857375" cy="1601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Shape 46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62600" y="4876800"/>
            <a:ext cx="2819400" cy="1619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aramond"/>
              <a:buNone/>
            </a:pPr>
            <a:r>
              <a:rPr lang="en-US" sz="4200" b="0" i="0" u="none" strike="noStrike" cap="none" baseline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The Role of Minor Parties</a:t>
            </a:r>
          </a:p>
        </p:txBody>
      </p:sp>
      <p:sp>
        <p:nvSpPr>
          <p:cNvPr id="472" name="Shape 472"/>
          <p:cNvSpPr txBox="1">
            <a:spLocks noGrp="1"/>
          </p:cNvSpPr>
          <p:nvPr>
            <p:ph type="body" idx="1"/>
          </p:nvPr>
        </p:nvSpPr>
        <p:spPr>
          <a:xfrm>
            <a:off x="4648200" y="1143000"/>
            <a:ext cx="4038599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ymbol"/>
              <a:buChar char="■"/>
            </a:pPr>
            <a:r>
              <a:rPr lang="en-US" sz="2600" b="1" i="0" u="none" strike="noStrike" cap="none" baseline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“Spoiler”</a:t>
            </a:r>
          </a:p>
          <a:p>
            <a:pPr marL="669925" marR="0" lvl="1" indent="-327025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ymbol"/>
              <a:buChar char="❑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potentially cost a major party candidate the election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ymbol"/>
              <a:buChar char="■"/>
            </a:pPr>
            <a:r>
              <a:rPr lang="en-US" sz="2600" b="1" i="0" u="none" strike="noStrike" cap="none" baseline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Critic</a:t>
            </a:r>
          </a:p>
          <a:p>
            <a:pPr marL="669925" marR="0" lvl="1" indent="-32702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ymbol"/>
              <a:buChar char="❑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Speak out against the actions of the major parties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ymbol"/>
              <a:buChar char="■"/>
            </a:pPr>
            <a:r>
              <a:rPr lang="en-US" sz="2600" b="1" i="0" u="none" strike="noStrike" cap="none" baseline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Reformer/Innovator</a:t>
            </a:r>
          </a:p>
          <a:p>
            <a:pPr marL="669925" marR="0" lvl="1" indent="-327025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ymbol"/>
              <a:buChar char="❑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Propose ideas that are sometimes adopted by the major parties</a:t>
            </a:r>
          </a:p>
        </p:txBody>
      </p:sp>
      <p:pic>
        <p:nvPicPr>
          <p:cNvPr id="473" name="Shape 4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066800"/>
            <a:ext cx="4343400" cy="43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 txBox="1">
            <a:spLocks noGrp="1"/>
          </p:cNvSpPr>
          <p:nvPr>
            <p:ph type="title"/>
          </p:nvPr>
        </p:nvSpPr>
        <p:spPr>
          <a:xfrm>
            <a:off x="381000" y="228600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aramond"/>
              <a:buNone/>
            </a:pPr>
            <a:r>
              <a:rPr lang="en-US" sz="4200" b="0" i="0" u="none" strike="noStrike" cap="none" baseline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The Short Life Span of Minor Parties</a:t>
            </a:r>
          </a:p>
        </p:txBody>
      </p:sp>
      <p:sp>
        <p:nvSpPr>
          <p:cNvPr id="480" name="Shape 480"/>
          <p:cNvSpPr txBox="1">
            <a:spLocks noGrp="1"/>
          </p:cNvSpPr>
          <p:nvPr>
            <p:ph type="body" idx="1"/>
          </p:nvPr>
        </p:nvSpPr>
        <p:spPr>
          <a:xfrm>
            <a:off x="457200" y="1244600"/>
            <a:ext cx="6781800" cy="4927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Noto Symbol"/>
              <a:buChar char="■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Discouraged by major parties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Noto Symbol"/>
              <a:buChar char="■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Difficulty qualifying for the ballot in some states—limits their growth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Noto Symbol"/>
              <a:buChar char="■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Difficulty setting up national &amp; state organization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Noto Symbol"/>
              <a:buChar char="■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Electoral System favors major parties</a:t>
            </a:r>
          </a:p>
          <a:p>
            <a:pPr marL="669925" marR="0" lvl="1" indent="-3270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ymbol"/>
              <a:buChar char="❑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Winner-take-all</a:t>
            </a:r>
          </a:p>
          <a:p>
            <a:pPr marL="669925" marR="0" lvl="1" indent="-3270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Noto Symbol"/>
              <a:buChar char="■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Issues are often absorbed by major parties</a:t>
            </a:r>
          </a:p>
        </p:txBody>
      </p:sp>
      <p:pic>
        <p:nvPicPr>
          <p:cNvPr id="481" name="Shape 4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0800" y="1905000"/>
            <a:ext cx="2009774" cy="2443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66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-US" sz="4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Types of Minor Parties</a:t>
            </a:r>
          </a:p>
        </p:txBody>
      </p:sp>
      <p:sp>
        <p:nvSpPr>
          <p:cNvPr id="487" name="Shape 48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ymbol"/>
              <a:buChar char="■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Ideological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ymbol"/>
              <a:buChar char="■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Single-Issue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ymbol"/>
              <a:buChar char="■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Economic Protest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ymbol"/>
              <a:buChar char="■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Splinter</a:t>
            </a:r>
          </a:p>
        </p:txBody>
      </p:sp>
    </p:spTree>
  </p:cSld>
  <p:clrMapOvr>
    <a:masterClrMapping/>
  </p:clrMapOvr>
  <p:transition spd="slow">
    <p:cut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aramond"/>
              <a:buNone/>
            </a:pPr>
            <a:r>
              <a:rPr lang="en-US" sz="4000" b="1" i="0" u="none" strike="noStrike" cap="none" baseline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TYPES OF MINOR PARTIES</a:t>
            </a:r>
          </a:p>
        </p:txBody>
      </p:sp>
    </p:spTree>
  </p:cSld>
  <p:clrMapOvr>
    <a:masterClrMapping/>
  </p:clrMapOvr>
  <p:transition spd="slow">
    <p:cut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497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Ideological Parties</a:t>
            </a:r>
          </a:p>
        </p:txBody>
      </p:sp>
      <p:sp>
        <p:nvSpPr>
          <p:cNvPr id="498" name="Shape 49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Noto Symbol"/>
              <a:buChar char="■"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Based on a set of beliefs   (an ideology)</a:t>
            </a:r>
          </a:p>
          <a:p>
            <a:pPr marL="669925" marR="0" lvl="1" indent="-32702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ymbol"/>
              <a:buChar char="❑"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Economic</a:t>
            </a:r>
          </a:p>
          <a:p>
            <a:pPr marL="669925" marR="0" lvl="1" indent="-32702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ymbol"/>
              <a:buChar char="❑"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Social </a:t>
            </a:r>
          </a:p>
          <a:p>
            <a:pPr marL="669925" marR="0" lvl="1" indent="-32702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ymbol"/>
              <a:buChar char="❑"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Political</a:t>
            </a:r>
          </a:p>
          <a:p>
            <a:pPr marL="669925" marR="0" lvl="1" indent="-17462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None/>
            </a:pPr>
            <a:endParaRPr sz="4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4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9" name="Shape 4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2362200"/>
            <a:ext cx="3581399" cy="3795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Ideological Parties</a:t>
            </a:r>
          </a:p>
        </p:txBody>
      </p:sp>
      <p:sp>
        <p:nvSpPr>
          <p:cNvPr id="505" name="Shape 50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Noto Symbol"/>
              <a:buChar char="■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have been built on Karl Marx’s ideas (Marxist thought)</a:t>
            </a:r>
          </a:p>
          <a:p>
            <a:pPr marL="342900" marR="0" lvl="0" indent="-22733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Noto Symbol"/>
              <a:buChar char="■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Socialist Party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Noto Symbol"/>
              <a:buChar char="■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Socialist Labor Party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Noto Symbol"/>
              <a:buChar char="■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Communist Party</a:t>
            </a:r>
          </a:p>
        </p:txBody>
      </p:sp>
      <p:pic>
        <p:nvPicPr>
          <p:cNvPr id="506" name="Shape 5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3212" y="433387"/>
            <a:ext cx="3121024" cy="3376611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Shape 507"/>
          <p:cNvSpPr txBox="1"/>
          <p:nvPr/>
        </p:nvSpPr>
        <p:spPr>
          <a:xfrm>
            <a:off x="63500" y="-836612"/>
            <a:ext cx="1714500" cy="171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8" name="Shape 50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95800" y="4038600"/>
            <a:ext cx="18288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Shape 50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32562" y="3873500"/>
            <a:ext cx="1973262" cy="2020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/>
        </p:nvSpPr>
        <p:spPr>
          <a:xfrm>
            <a:off x="228600" y="1828800"/>
            <a:ext cx="8610599" cy="15700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r>
              <a:rPr lang="en-US" sz="4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4. Most people on welfare would prefer a real job.</a:t>
            </a:r>
          </a:p>
        </p:txBody>
      </p:sp>
    </p:spTree>
  </p:cSld>
  <p:clrMapOvr>
    <a:masterClrMapping/>
  </p:clrMapOvr>
  <p:transition spd="slow">
    <p:cut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" name="Shape 5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95800" y="228600"/>
            <a:ext cx="4216400" cy="3892550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Shape 515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Ideological Parties</a:t>
            </a:r>
          </a:p>
        </p:txBody>
      </p:sp>
      <p:sp>
        <p:nvSpPr>
          <p:cNvPr id="516" name="Shape 5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Noto Symbol"/>
              <a:buChar char="■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Sometimes centered on emphasizing personal freedom</a:t>
            </a:r>
          </a:p>
          <a:p>
            <a:pPr marL="342900" marR="0" lvl="0" indent="-22733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Noto Symbol"/>
              <a:buChar char="■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Libertarian Party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Noto Symbol"/>
              <a:buChar char="■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Black Panther Party</a:t>
            </a:r>
          </a:p>
        </p:txBody>
      </p:sp>
      <p:pic>
        <p:nvPicPr>
          <p:cNvPr id="517" name="Shape 5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84975" y="4121150"/>
            <a:ext cx="2073274" cy="211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Shape 5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43200" y="4584700"/>
            <a:ext cx="1562099" cy="157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Shape 5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2000" y="4343400"/>
            <a:ext cx="1828800" cy="1901824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Shape 520"/>
          <p:cNvSpPr/>
          <p:nvPr/>
        </p:nvSpPr>
        <p:spPr>
          <a:xfrm>
            <a:off x="4038600" y="1981200"/>
            <a:ext cx="1181100" cy="644524"/>
          </a:xfrm>
          <a:prstGeom prst="rightArrow">
            <a:avLst>
              <a:gd name="adj1" fmla="val 15706"/>
              <a:gd name="adj2" fmla="val 50000"/>
            </a:avLst>
          </a:prstGeom>
          <a:solidFill>
            <a:srgbClr val="FFC000"/>
          </a:solidFill>
          <a:ln w="25400" cap="flat" cmpd="sng">
            <a:solidFill>
              <a:srgbClr val="5C5C5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" name="Shape 5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9000" y="1371600"/>
            <a:ext cx="1676399" cy="167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Shape 5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609600"/>
            <a:ext cx="2666999" cy="2438399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Shape 527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Ideological Parties</a:t>
            </a:r>
          </a:p>
        </p:txBody>
      </p:sp>
      <p:sp>
        <p:nvSpPr>
          <p:cNvPr id="528" name="Shape 5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Noto Symbol"/>
              <a:buChar char="■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Don’t often win elections</a:t>
            </a:r>
          </a:p>
          <a:p>
            <a:pPr marL="342900" marR="0" lvl="0" indent="-22733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Noto Symbol"/>
              <a:buChar char="■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Longest-lived type of minor party</a:t>
            </a:r>
          </a:p>
          <a:p>
            <a:pPr marL="669925" marR="0" lvl="1" indent="-32702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ymbol"/>
              <a:buChar char="❑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Ideologies are consistent—don’t change!</a:t>
            </a:r>
          </a:p>
        </p:txBody>
      </p:sp>
      <p:pic>
        <p:nvPicPr>
          <p:cNvPr id="529" name="Shape 5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10000" y="3200400"/>
            <a:ext cx="2743199" cy="233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Single-Issue Parties</a:t>
            </a:r>
          </a:p>
        </p:txBody>
      </p:sp>
      <p:sp>
        <p:nvSpPr>
          <p:cNvPr id="535" name="Shape 535"/>
          <p:cNvSpPr txBox="1">
            <a:spLocks noGrp="1"/>
          </p:cNvSpPr>
          <p:nvPr>
            <p:ph type="body" idx="1"/>
          </p:nvPr>
        </p:nvSpPr>
        <p:spPr>
          <a:xfrm>
            <a:off x="4648200" y="1600200"/>
            <a:ext cx="4038599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Noto Symbol"/>
              <a:buChar char="■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Focus on one-issue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Noto Symbol"/>
              <a:buChar char="■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Usually take name from that issue</a:t>
            </a:r>
          </a:p>
          <a:p>
            <a:pPr marL="342900" marR="0" lvl="0" indent="-22733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Noto Symbol"/>
              <a:buChar char="■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Right to Life Party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Noto Symbol"/>
              <a:buChar char="■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Prohibition Party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Noto Symbol"/>
              <a:buChar char="■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Marijuana Party</a:t>
            </a:r>
          </a:p>
        </p:txBody>
      </p:sp>
      <p:pic>
        <p:nvPicPr>
          <p:cNvPr id="536" name="Shape 5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1524000"/>
            <a:ext cx="3609975" cy="360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Single-Issue Parties</a:t>
            </a:r>
          </a:p>
        </p:txBody>
      </p:sp>
      <p:sp>
        <p:nvSpPr>
          <p:cNvPr id="542" name="Shape 542"/>
          <p:cNvSpPr txBox="1">
            <a:spLocks noGrp="1"/>
          </p:cNvSpPr>
          <p:nvPr>
            <p:ph type="body" idx="1"/>
          </p:nvPr>
        </p:nvSpPr>
        <p:spPr>
          <a:xfrm>
            <a:off x="4648200" y="1600200"/>
            <a:ext cx="4038599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Noto Symbol"/>
              <a:buChar char="■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Very-short life span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Noto Symbol"/>
              <a:buChar char="■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Die after issue fades or interest in issue ends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Noto Symbol"/>
              <a:buChar char="■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Sometimes major parties take on key issues</a:t>
            </a:r>
          </a:p>
        </p:txBody>
      </p:sp>
      <p:pic>
        <p:nvPicPr>
          <p:cNvPr id="543" name="Shape 5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4175" y="1146175"/>
            <a:ext cx="3181349" cy="2608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Shape 5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2612" y="3822700"/>
            <a:ext cx="3703637" cy="1904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Shape 5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1587" y="4038600"/>
            <a:ext cx="2514599" cy="2082800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Shape 550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Economic Protest Parties</a:t>
            </a:r>
          </a:p>
        </p:txBody>
      </p:sp>
      <p:sp>
        <p:nvSpPr>
          <p:cNvPr id="551" name="Shape 551"/>
          <p:cNvSpPr txBox="1">
            <a:spLocks noGrp="1"/>
          </p:cNvSpPr>
          <p:nvPr>
            <p:ph type="body" idx="1"/>
          </p:nvPr>
        </p:nvSpPr>
        <p:spPr>
          <a:xfrm>
            <a:off x="4953000" y="1122362"/>
            <a:ext cx="4325937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Noto Symbol"/>
              <a:buChar char="■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Appear during tough financial times</a:t>
            </a:r>
          </a:p>
          <a:p>
            <a:pPr marL="342900" marR="0" lvl="0" indent="-2438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Noto Symbol"/>
              <a:buChar char="■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Appeal to those that are angry about money issues</a:t>
            </a:r>
          </a:p>
          <a:p>
            <a:pPr marL="342900" marR="0" lvl="0" indent="-2438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Noto Symbol"/>
              <a:buChar char="■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Reform Party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Noto Symbol"/>
              <a:buChar char="■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Working Families Party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Noto Symbol"/>
              <a:buChar char="■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Populist Party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Noto Symbol"/>
              <a:buChar char="■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Greenback Party</a:t>
            </a:r>
          </a:p>
          <a:p>
            <a:pPr marL="342900" marR="0" lvl="0" indent="-2438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Shape 552"/>
          <p:cNvSpPr txBox="1"/>
          <p:nvPr/>
        </p:nvSpPr>
        <p:spPr>
          <a:xfrm>
            <a:off x="63500" y="-1041400"/>
            <a:ext cx="2143125" cy="2143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3" name="Shape 5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1450" y="1295400"/>
            <a:ext cx="4714874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Shape 558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Economic Protest Parties</a:t>
            </a:r>
          </a:p>
        </p:txBody>
      </p:sp>
      <p:sp>
        <p:nvSpPr>
          <p:cNvPr id="559" name="Shape 559"/>
          <p:cNvSpPr txBox="1">
            <a:spLocks noGrp="1"/>
          </p:cNvSpPr>
          <p:nvPr>
            <p:ph type="body" idx="1"/>
          </p:nvPr>
        </p:nvSpPr>
        <p:spPr>
          <a:xfrm>
            <a:off x="4648200" y="1600200"/>
            <a:ext cx="4038599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Noto Symbol"/>
              <a:buChar char="■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Demand better conditions from major parties</a:t>
            </a:r>
          </a:p>
          <a:p>
            <a:pPr marL="342900" marR="0" lvl="0" indent="-22733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Noto Symbol"/>
              <a:buChar char="■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Short life span</a:t>
            </a:r>
          </a:p>
          <a:p>
            <a:pPr marL="669925" marR="0" lvl="1" indent="-32702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ymbol"/>
              <a:buChar char="❑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Disappear when things improve economically</a:t>
            </a:r>
          </a:p>
        </p:txBody>
      </p:sp>
      <p:pic>
        <p:nvPicPr>
          <p:cNvPr id="560" name="Shape 5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250" y="1755775"/>
            <a:ext cx="3924299" cy="3578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Shape 565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Splinter Parties</a:t>
            </a:r>
          </a:p>
        </p:txBody>
      </p:sp>
      <p:sp>
        <p:nvSpPr>
          <p:cNvPr id="566" name="Shape 566"/>
          <p:cNvSpPr txBox="1">
            <a:spLocks noGrp="1"/>
          </p:cNvSpPr>
          <p:nvPr>
            <p:ph type="body" idx="1"/>
          </p:nvPr>
        </p:nvSpPr>
        <p:spPr>
          <a:xfrm>
            <a:off x="4648200" y="1600200"/>
            <a:ext cx="4038599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Noto Symbol"/>
              <a:buChar char="■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Parties that have broken away from one of the major parties</a:t>
            </a:r>
          </a:p>
        </p:txBody>
      </p:sp>
      <p:pic>
        <p:nvPicPr>
          <p:cNvPr id="567" name="Shape 5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1219200"/>
            <a:ext cx="3276600" cy="3332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Shape 5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8837" y="4551362"/>
            <a:ext cx="2930525" cy="1600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Shape 573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Splinter Parties</a:t>
            </a:r>
          </a:p>
        </p:txBody>
      </p:sp>
      <p:sp>
        <p:nvSpPr>
          <p:cNvPr id="574" name="Shape 574"/>
          <p:cNvSpPr txBox="1">
            <a:spLocks noGrp="1"/>
          </p:cNvSpPr>
          <p:nvPr>
            <p:ph type="body" idx="1"/>
          </p:nvPr>
        </p:nvSpPr>
        <p:spPr>
          <a:xfrm>
            <a:off x="3962400" y="1600200"/>
            <a:ext cx="4953000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Noto Symbol"/>
              <a:buChar char="■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Usually led by strong leader who didn’t get the major party’s nomination</a:t>
            </a:r>
          </a:p>
          <a:p>
            <a:pPr marL="342900" marR="0" lvl="0" indent="-2438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Noto Symbol"/>
              <a:buChar char="■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Dixiecrats (Henry Wallace)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Noto Symbol"/>
              <a:buChar char="■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Bull Moose (Teddy Roosevelt)</a:t>
            </a:r>
          </a:p>
        </p:txBody>
      </p:sp>
      <p:pic>
        <p:nvPicPr>
          <p:cNvPr id="575" name="Shape 5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9112" y="1219200"/>
            <a:ext cx="2209799" cy="2395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Shape 5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9112" y="3886200"/>
            <a:ext cx="3457574" cy="2243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Shape 581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Splinter Parties</a:t>
            </a:r>
          </a:p>
        </p:txBody>
      </p:sp>
      <p:sp>
        <p:nvSpPr>
          <p:cNvPr id="582" name="Shape 582"/>
          <p:cNvSpPr txBox="1">
            <a:spLocks noGrp="1"/>
          </p:cNvSpPr>
          <p:nvPr>
            <p:ph type="body" idx="1"/>
          </p:nvPr>
        </p:nvSpPr>
        <p:spPr>
          <a:xfrm>
            <a:off x="4648200" y="1600200"/>
            <a:ext cx="4038599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Noto Symbol"/>
              <a:buChar char="■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Short life span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Noto Symbol"/>
              <a:buChar char="■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Fade &amp; collapse when the leader steps aside</a:t>
            </a:r>
          </a:p>
        </p:txBody>
      </p:sp>
      <p:pic>
        <p:nvPicPr>
          <p:cNvPr id="583" name="Shape 5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0225" y="1298575"/>
            <a:ext cx="4048125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/>
        </p:nvSpPr>
        <p:spPr>
          <a:xfrm>
            <a:off x="228600" y="1828800"/>
            <a:ext cx="8610599" cy="30464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r>
              <a:rPr lang="en-US" sz="4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5. Government should create programs that will reduce America’s large number of poor people.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/>
        </p:nvSpPr>
        <p:spPr>
          <a:xfrm>
            <a:off x="228600" y="1828800"/>
            <a:ext cx="8610599" cy="30464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r>
              <a:rPr lang="en-US" sz="4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6. The best way to help the poor is to set policies that help businesses earn a profit so they can hire the underprivileged.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/>
        </p:nvSpPr>
        <p:spPr>
          <a:xfrm>
            <a:off x="228600" y="1828800"/>
            <a:ext cx="8610599" cy="2308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r>
              <a:rPr lang="en-US" sz="4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7. Taxes should be used to redistribute income by taking from the wealthy &amp; giving to the poor.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1_Edge">
  <a:themeElements>
    <a:clrScheme name="Edge 8">
      <a:dk1>
        <a:srgbClr val="000000"/>
      </a:dk1>
      <a:lt1>
        <a:srgbClr val="FFFFFF"/>
      </a:lt1>
      <a:dk2>
        <a:srgbClr val="CC0000"/>
      </a:dk2>
      <a:lt2>
        <a:srgbClr val="666699"/>
      </a:lt2>
      <a:accent1>
        <a:srgbClr val="808080"/>
      </a:accent1>
      <a:accent2>
        <a:srgbClr val="999933"/>
      </a:accent2>
      <a:accent3>
        <a:srgbClr val="FFFFFF"/>
      </a:accent3>
      <a:accent4>
        <a:srgbClr val="000000"/>
      </a:accent4>
      <a:accent5>
        <a:srgbClr val="C0C0C0"/>
      </a:accent5>
      <a:accent6>
        <a:srgbClr val="8A8A2D"/>
      </a:accent6>
      <a:hlink>
        <a:srgbClr val="4C6D8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dge">
  <a:themeElements>
    <a:clrScheme name="Edge 8">
      <a:dk1>
        <a:srgbClr val="000000"/>
      </a:dk1>
      <a:lt1>
        <a:srgbClr val="FFFFFF"/>
      </a:lt1>
      <a:dk2>
        <a:srgbClr val="CC0000"/>
      </a:dk2>
      <a:lt2>
        <a:srgbClr val="666699"/>
      </a:lt2>
      <a:accent1>
        <a:srgbClr val="808080"/>
      </a:accent1>
      <a:accent2>
        <a:srgbClr val="999933"/>
      </a:accent2>
      <a:accent3>
        <a:srgbClr val="FFFFFF"/>
      </a:accent3>
      <a:accent4>
        <a:srgbClr val="000000"/>
      </a:accent4>
      <a:accent5>
        <a:srgbClr val="C0C0C0"/>
      </a:accent5>
      <a:accent6>
        <a:srgbClr val="8A8A2D"/>
      </a:accent6>
      <a:hlink>
        <a:srgbClr val="4C6D8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Edge">
  <a:themeElements>
    <a:clrScheme name="Edge 8">
      <a:dk1>
        <a:srgbClr val="000000"/>
      </a:dk1>
      <a:lt1>
        <a:srgbClr val="FFFFFF"/>
      </a:lt1>
      <a:dk2>
        <a:srgbClr val="CC0000"/>
      </a:dk2>
      <a:lt2>
        <a:srgbClr val="666699"/>
      </a:lt2>
      <a:accent1>
        <a:srgbClr val="808080"/>
      </a:accent1>
      <a:accent2>
        <a:srgbClr val="999933"/>
      </a:accent2>
      <a:accent3>
        <a:srgbClr val="FFFFFF"/>
      </a:accent3>
      <a:accent4>
        <a:srgbClr val="000000"/>
      </a:accent4>
      <a:accent5>
        <a:srgbClr val="C0C0C0"/>
      </a:accent5>
      <a:accent6>
        <a:srgbClr val="8A8A2D"/>
      </a:accent6>
      <a:hlink>
        <a:srgbClr val="4C6D8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1801</Words>
  <Application>Microsoft Office PowerPoint</Application>
  <PresentationFormat>On-screen Show (4:3)</PresentationFormat>
  <Paragraphs>402</Paragraphs>
  <Slides>68</Slides>
  <Notes>68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68</vt:i4>
      </vt:variant>
    </vt:vector>
  </HeadingPairs>
  <TitlesOfParts>
    <vt:vector size="75" baseType="lpstr">
      <vt:lpstr>Noto Symbol</vt:lpstr>
      <vt:lpstr>Garamond</vt:lpstr>
      <vt:lpstr>Times New Roman</vt:lpstr>
      <vt:lpstr>Arial</vt:lpstr>
      <vt:lpstr>1_Edge</vt:lpstr>
      <vt:lpstr>Edge</vt:lpstr>
      <vt:lpstr>2_Edge</vt:lpstr>
      <vt:lpstr>Political Parties</vt:lpstr>
      <vt:lpstr>What is Your Ideology?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Determining Your Ideology…</vt:lpstr>
      <vt:lpstr>Political Ideologies</vt:lpstr>
      <vt:lpstr>PowerPoint Presentation</vt:lpstr>
      <vt:lpstr>PowerPoint Presentation</vt:lpstr>
      <vt:lpstr>Political Ideologies &amp; Political Parties</vt:lpstr>
      <vt:lpstr>Political Party Membership</vt:lpstr>
      <vt:lpstr>Party Membership (*Statistically)</vt:lpstr>
      <vt:lpstr>U.S. Political Parties</vt:lpstr>
      <vt:lpstr>POLITICAL PARTIES</vt:lpstr>
      <vt:lpstr>REVIEW: Functions of Political Parties</vt:lpstr>
      <vt:lpstr>Why does the U.S. have a 2-party system?</vt:lpstr>
      <vt:lpstr>Other Political Options…</vt:lpstr>
      <vt:lpstr>One-Party Systems</vt:lpstr>
      <vt:lpstr>Multiparty Systems</vt:lpstr>
      <vt:lpstr>Political Party Platforms</vt:lpstr>
      <vt:lpstr>Terminology Review</vt:lpstr>
      <vt:lpstr>Political Orientation</vt:lpstr>
      <vt:lpstr>What is a Party Platform?</vt:lpstr>
      <vt:lpstr>Taxes</vt:lpstr>
      <vt:lpstr>Government Spending</vt:lpstr>
      <vt:lpstr>Foreign Policy</vt:lpstr>
      <vt:lpstr>Abortion</vt:lpstr>
      <vt:lpstr>Affirmative Action</vt:lpstr>
      <vt:lpstr>Social Security Reform</vt:lpstr>
      <vt:lpstr>Health Care</vt:lpstr>
      <vt:lpstr>Education</vt:lpstr>
      <vt:lpstr>Minimum Wage</vt:lpstr>
      <vt:lpstr>Gay Marriage</vt:lpstr>
      <vt:lpstr>History of U.S. Political Parties</vt:lpstr>
      <vt:lpstr>The Elephant &amp; the Donkey</vt:lpstr>
      <vt:lpstr>The 2-Party System in American History</vt:lpstr>
      <vt:lpstr>Eras of Dominance</vt:lpstr>
      <vt:lpstr>The Eras of Domination</vt:lpstr>
      <vt:lpstr>The Eras of Domination</vt:lpstr>
      <vt:lpstr>The Eras of Domination</vt:lpstr>
      <vt:lpstr>The Eras of Domination</vt:lpstr>
      <vt:lpstr>The Minor Parties</vt:lpstr>
      <vt:lpstr>Minor Parties</vt:lpstr>
      <vt:lpstr>The Role of Minor Parties</vt:lpstr>
      <vt:lpstr>The Short Life Span of Minor Parties</vt:lpstr>
      <vt:lpstr>4 Types of Minor Parties</vt:lpstr>
      <vt:lpstr>TYPES OF MINOR PARTIES</vt:lpstr>
      <vt:lpstr>Ideological Parties</vt:lpstr>
      <vt:lpstr>Ideological Parties</vt:lpstr>
      <vt:lpstr>Ideological Parties</vt:lpstr>
      <vt:lpstr>Ideological Parties</vt:lpstr>
      <vt:lpstr>Single-Issue Parties</vt:lpstr>
      <vt:lpstr>Single-Issue Parties</vt:lpstr>
      <vt:lpstr>Economic Protest Parties</vt:lpstr>
      <vt:lpstr>Economic Protest Parties</vt:lpstr>
      <vt:lpstr>Splinter Parties</vt:lpstr>
      <vt:lpstr>Splinter Parties</vt:lpstr>
      <vt:lpstr>Splinter Parties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Parties</dc:title>
  <dc:creator>Jordan Widder</dc:creator>
  <cp:lastModifiedBy>Jordan Widder</cp:lastModifiedBy>
  <cp:revision>2</cp:revision>
  <dcterms:modified xsi:type="dcterms:W3CDTF">2015-09-23T23:58:54Z</dcterms:modified>
</cp:coreProperties>
</file>